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7" r:id="rId2"/>
    <p:sldId id="261" r:id="rId3"/>
    <p:sldId id="278" r:id="rId4"/>
    <p:sldId id="270" r:id="rId5"/>
    <p:sldId id="272" r:id="rId6"/>
    <p:sldId id="268" r:id="rId7"/>
    <p:sldId id="273" r:id="rId8"/>
    <p:sldId id="275" r:id="rId9"/>
    <p:sldId id="277" r:id="rId10"/>
    <p:sldId id="279" r:id="rId11"/>
    <p:sldId id="280" r:id="rId12"/>
    <p:sldId id="282" r:id="rId13"/>
    <p:sldId id="281" r:id="rId14"/>
    <p:sldId id="286" r:id="rId15"/>
    <p:sldId id="287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285" r:id="rId24"/>
    <p:sldId id="297" r:id="rId25"/>
    <p:sldId id="265" r:id="rId26"/>
    <p:sldId id="298" r:id="rId27"/>
    <p:sldId id="29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1700FF"/>
    <a:srgbClr val="FF0700"/>
    <a:srgbClr val="FFD6D9"/>
    <a:srgbClr val="C0C9FF"/>
    <a:srgbClr val="FF9AA1"/>
    <a:srgbClr val="000000"/>
    <a:srgbClr val="FF0800"/>
    <a:srgbClr val="008B00"/>
    <a:srgbClr val="008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6"/>
    <p:restoredTop sz="94777"/>
  </p:normalViewPr>
  <p:slideViewPr>
    <p:cSldViewPr snapToGrid="0" snapToObjects="1">
      <p:cViewPr varScale="1">
        <p:scale>
          <a:sx n="185" d="100"/>
          <a:sy n="185" d="100"/>
        </p:scale>
        <p:origin x="200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 Mitchell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Thank partners, especially Li-Yi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structure, terms</a:t>
            </a:r>
          </a:p>
          <a:p>
            <a:r>
              <a:rPr lang="en-US" dirty="0"/>
              <a:t>Beta ratio of distances we talked about, domain </a:t>
            </a:r>
            <a:r>
              <a:rPr lang="en-US" dirty="0" err="1"/>
              <a:t>pt</a:t>
            </a:r>
            <a:r>
              <a:rPr lang="en-US" dirty="0"/>
              <a:t> to sample, sample to sample</a:t>
            </a:r>
          </a:p>
          <a:p>
            <a:r>
              <a:rPr lang="en-US" dirty="0"/>
              <a:t>m </a:t>
            </a:r>
            <a:r>
              <a:rPr lang="en-US" dirty="0" err="1"/>
              <a:t>alg</a:t>
            </a:r>
            <a:r>
              <a:rPr lang="en-US" dirty="0"/>
              <a:t> </a:t>
            </a:r>
            <a:r>
              <a:rPr lang="en-US" dirty="0" err="1"/>
              <a:t>param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eps and m in proper ratio -&gt; dimensional independence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m=12 works in paper</a:t>
            </a:r>
          </a:p>
          <a:p>
            <a:r>
              <a:rPr lang="en-US" dirty="0"/>
              <a:t>m=30, would take 3x longer, provide vanishingly small probability of large gaps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1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consistently better saturation, about one dimension for free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0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way to evaluate blue noise</a:t>
            </a:r>
          </a:p>
          <a:p>
            <a:r>
              <a:rPr lang="en-US" dirty="0"/>
              <a:t>  </a:t>
            </a:r>
            <a:r>
              <a:rPr lang="en-US" dirty="0" err="1"/>
              <a:t>rdf</a:t>
            </a:r>
            <a:r>
              <a:rPr lang="en-US" dirty="0"/>
              <a:t> - explain</a:t>
            </a:r>
          </a:p>
          <a:p>
            <a:r>
              <a:rPr lang="en-US" dirty="0"/>
              <a:t>  </a:t>
            </a:r>
            <a:r>
              <a:rPr lang="en-US" dirty="0" err="1"/>
              <a:t>rp</a:t>
            </a:r>
            <a:endParaRPr lang="en-US" dirty="0"/>
          </a:p>
          <a:p>
            <a:r>
              <a:rPr lang="en-US" dirty="0"/>
              <a:t>  spectrum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what in the world is this? They all have this spike.</a:t>
            </a:r>
            <a:br>
              <a:rPr lang="en-US" dirty="0"/>
            </a:br>
            <a:r>
              <a:rPr lang="en-US" dirty="0"/>
              <a:t>  many more points are exactly r apart than you would expect from chance</a:t>
            </a:r>
          </a:p>
          <a:p>
            <a:r>
              <a:rPr lang="en-US" dirty="0"/>
              <a:t>  Why would anyone want that?</a:t>
            </a:r>
          </a:p>
          <a:p>
            <a:r>
              <a:rPr lang="en-US" dirty="0"/>
              <a:t>  Appears to be fundamental price for trying to achieve B=1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top it off, </a:t>
            </a:r>
            <a:r>
              <a:rPr lang="en-US" dirty="0" err="1"/>
              <a:t>Bridson</a:t>
            </a:r>
            <a:r>
              <a:rPr lang="en-US" dirty="0"/>
              <a:t> has a *second* discontinuity </a:t>
            </a:r>
          </a:p>
          <a:p>
            <a:r>
              <a:rPr lang="en-US" dirty="0"/>
              <a:t>  yuck.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56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surely we can do better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one solution ...</a:t>
            </a:r>
          </a:p>
          <a:p>
            <a:r>
              <a:rPr lang="en-US" dirty="0"/>
              <a:t>I experimented with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let me be controversial for a moment</a:t>
            </a:r>
          </a:p>
          <a:p>
            <a:r>
              <a:rPr lang="en-US" dirty="0"/>
              <a:t>traditional goal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 already fixed this 6 years ago, about d=5</a:t>
            </a:r>
          </a:p>
          <a:p>
            <a:r>
              <a:rPr lang="en-US" dirty="0"/>
              <a:t>but let me remind the Graphics Community</a:t>
            </a:r>
          </a:p>
          <a:p>
            <a:endParaRPr lang="en-US" dirty="0"/>
          </a:p>
          <a:p>
            <a:r>
              <a:rPr lang="en-US" dirty="0"/>
              <a:t>&lt;click to appear and disappear each case&gt;</a:t>
            </a:r>
          </a:p>
          <a:p>
            <a:r>
              <a:rPr lang="en-US" dirty="0"/>
              <a:t>non-unique coverage key difference with prior approaches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new solution for high-d</a:t>
            </a:r>
          </a:p>
          <a:p>
            <a:endParaRPr lang="en-US" dirty="0"/>
          </a:p>
          <a:p>
            <a:r>
              <a:rPr lang="en-US" dirty="0"/>
              <a:t>&lt;click&gt; each step of first pair of spokes</a:t>
            </a:r>
          </a:p>
          <a:p>
            <a:r>
              <a:rPr lang="en-US" dirty="0"/>
              <a:t>blue is small </a:t>
            </a:r>
            <a:r>
              <a:rPr lang="en-US" dirty="0" err="1"/>
              <a:t>rconflict</a:t>
            </a:r>
            <a:endParaRPr lang="en-US" dirty="0"/>
          </a:p>
          <a:p>
            <a:r>
              <a:rPr lang="en-US" dirty="0"/>
              <a:t>red is large </a:t>
            </a:r>
            <a:r>
              <a:rPr lang="en-US" dirty="0" err="1"/>
              <a:t>rfree</a:t>
            </a:r>
            <a:endParaRPr lang="en-US" dirty="0"/>
          </a:p>
          <a:p>
            <a:r>
              <a:rPr lang="en-US" dirty="0"/>
              <a:t>spoke from </a:t>
            </a:r>
            <a:r>
              <a:rPr lang="en-US" dirty="0" err="1"/>
              <a:t>rfree</a:t>
            </a:r>
            <a:r>
              <a:rPr lang="en-US" dirty="0"/>
              <a:t>, 2 </a:t>
            </a:r>
            <a:r>
              <a:rPr lang="en-US" dirty="0" err="1"/>
              <a:t>rfree</a:t>
            </a:r>
            <a:endParaRPr lang="en-US" dirty="0"/>
          </a:p>
          <a:p>
            <a:r>
              <a:rPr lang="en-US" dirty="0"/>
              <a:t>temp sample S</a:t>
            </a:r>
          </a:p>
          <a:p>
            <a:r>
              <a:rPr lang="en-US" dirty="0"/>
              <a:t>*second* spoke +/-2(</a:t>
            </a:r>
            <a:r>
              <a:rPr lang="en-US" dirty="0" err="1"/>
              <a:t>rfree</a:t>
            </a:r>
            <a:r>
              <a:rPr lang="en-US" dirty="0"/>
              <a:t> - </a:t>
            </a:r>
            <a:r>
              <a:rPr lang="en-US" dirty="0" err="1"/>
              <a:t>rconflict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&lt;click and just watch animation&gt;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9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8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get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0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more spike</a:t>
            </a:r>
          </a:p>
          <a:p>
            <a:r>
              <a:rPr lang="en-US" dirty="0"/>
              <a:t>no more oscillations</a:t>
            </a:r>
          </a:p>
          <a:p>
            <a:r>
              <a:rPr lang="en-US" dirty="0"/>
              <a:t>very faint light ring around dark center</a:t>
            </a:r>
          </a:p>
          <a:p>
            <a:endParaRPr lang="en-US" dirty="0"/>
          </a:p>
          <a:p>
            <a:r>
              <a:rPr lang="en-US" dirty="0"/>
              <a:t>two-spokes doubles the beta by the 2x </a:t>
            </a:r>
            <a:r>
              <a:rPr lang="en-US" dirty="0" err="1"/>
              <a:t>rfree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9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perfect</a:t>
            </a:r>
          </a:p>
          <a:p>
            <a:r>
              <a:rPr lang="en-US" dirty="0"/>
              <a:t>n^2 : find  if you can do neighbor finding better than brute force in d=20 ... result!</a:t>
            </a:r>
          </a:p>
          <a:p>
            <a:r>
              <a:rPr lang="en-US" dirty="0"/>
              <a:t>but in high-d all the points are neighbors so n^2 best you can hope for</a:t>
            </a:r>
          </a:p>
          <a:p>
            <a:endParaRPr lang="en-US" dirty="0"/>
          </a:p>
          <a:p>
            <a:r>
              <a:rPr lang="en-US" dirty="0"/>
              <a:t>fast - simple primitives</a:t>
            </a:r>
          </a:p>
          <a:p>
            <a:endParaRPr lang="en-US" dirty="0"/>
          </a:p>
          <a:p>
            <a:r>
              <a:rPr lang="en-US" dirty="0"/>
              <a:t>two-spokes expensive from large search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54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made the software available</a:t>
            </a:r>
          </a:p>
          <a:p>
            <a:r>
              <a:rPr lang="en-US" dirty="0"/>
              <a:t>Guidance</a:t>
            </a:r>
          </a:p>
          <a:p>
            <a:r>
              <a:rPr lang="en-US" dirty="0"/>
              <a:t> (read)</a:t>
            </a:r>
          </a:p>
          <a:p>
            <a:endParaRPr lang="en-US" dirty="0"/>
          </a:p>
          <a:p>
            <a:r>
              <a:rPr lang="en-US" dirty="0"/>
              <a:t>Open problems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want high-d blue noise?</a:t>
            </a:r>
          </a:p>
          <a:p>
            <a:r>
              <a:rPr lang="en-US" dirty="0"/>
              <a:t>in paper, demo apps ...</a:t>
            </a:r>
          </a:p>
          <a:p>
            <a:r>
              <a:rPr lang="en-US" dirty="0"/>
              <a:t>evidence or relevance I'm most interested in is attention given to prior solution</a:t>
            </a:r>
          </a:p>
          <a:p>
            <a:r>
              <a:rPr lang="en-US" dirty="0"/>
              <a:t>clear improvement : discovered flaws, fixed, and provided guarantees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mps</a:t>
            </a:r>
            <a:endParaRPr lang="en-US" dirty="0"/>
          </a:p>
          <a:p>
            <a:r>
              <a:rPr lang="en-US" dirty="0"/>
              <a:t>  saturation</a:t>
            </a:r>
          </a:p>
          <a:p>
            <a:r>
              <a:rPr lang="en-US" dirty="0"/>
              <a:t>  runtime</a:t>
            </a:r>
          </a:p>
          <a:p>
            <a:r>
              <a:rPr lang="en-US" dirty="0"/>
              <a:t>  describe algorithm</a:t>
            </a:r>
          </a:p>
          <a:p>
            <a:r>
              <a:rPr lang="en-US" dirty="0"/>
              <a:t>what's not to love?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71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doesn't scale with dimension</a:t>
            </a:r>
          </a:p>
          <a:p>
            <a:r>
              <a:rPr lang="en-US" dirty="0"/>
              <a:t>vanishingly poor time and memory as d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one that scales</a:t>
            </a:r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describe </a:t>
            </a:r>
            <a:r>
              <a:rPr lang="en-US" dirty="0" err="1"/>
              <a:t>alg</a:t>
            </a:r>
            <a:r>
              <a:rPr lang="en-US" dirty="0"/>
              <a:t> while animating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saturation guarantee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5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 is to replace point samples with line samples</a:t>
            </a:r>
          </a:p>
          <a:p>
            <a:endParaRPr lang="en-US" dirty="0"/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anchor point</a:t>
            </a:r>
          </a:p>
          <a:p>
            <a:r>
              <a:rPr lang="en-US" dirty="0"/>
              <a:t>&lt;click&gt; 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9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what's so great about line samples?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enables proof of saturation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53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  <a:p>
            <a:r>
              <a:rPr lang="en-US" dirty="0"/>
              <a:t>  consider void...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one disk touching void</a:t>
            </a:r>
          </a:p>
          <a:p>
            <a:r>
              <a:rPr lang="en-US" dirty="0"/>
              <a:t> &lt;click&gt;</a:t>
            </a:r>
          </a:p>
          <a:p>
            <a:r>
              <a:rPr lang="en-US" dirty="0"/>
              <a:t>  all bounding disks - areas add up to still be small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small surface area -&gt; small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23.emf"/><Relationship Id="rId5" Type="http://schemas.openxmlformats.org/officeDocument/2006/relationships/image" Target="../media/image20.jp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1" y="1247040"/>
            <a:ext cx="2624328" cy="17465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5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9.emf"/><Relationship Id="rId18" Type="http://schemas.openxmlformats.org/officeDocument/2006/relationships/image" Target="../media/image6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5" Type="http://schemas.openxmlformats.org/officeDocument/2006/relationships/image" Target="../media/image61.emf"/><Relationship Id="rId10" Type="http://schemas.openxmlformats.org/officeDocument/2006/relationships/image" Target="../media/image56.emf"/><Relationship Id="rId19" Type="http://schemas.openxmlformats.org/officeDocument/2006/relationships/image" Target="../media/image65.emf"/><Relationship Id="rId4" Type="http://schemas.openxmlformats.org/officeDocument/2006/relationships/image" Target="../media/image40.png"/><Relationship Id="rId9" Type="http://schemas.openxmlformats.org/officeDocument/2006/relationships/image" Target="../media/image55.emf"/><Relationship Id="rId14" Type="http://schemas.openxmlformats.org/officeDocument/2006/relationships/image" Target="../media/image6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11" Type="http://schemas.openxmlformats.org/officeDocument/2006/relationships/image" Target="../media/image85.emf"/><Relationship Id="rId5" Type="http://schemas.openxmlformats.org/officeDocument/2006/relationships/image" Target="../media/image79.emf"/><Relationship Id="rId10" Type="http://schemas.openxmlformats.org/officeDocument/2006/relationships/image" Target="../media/image84.jpg"/><Relationship Id="rId4" Type="http://schemas.openxmlformats.org/officeDocument/2006/relationships/image" Target="../media/image78.emf"/><Relationship Id="rId9" Type="http://schemas.openxmlformats.org/officeDocument/2006/relationships/image" Target="../media/image8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79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emf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8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(null)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13" Type="http://schemas.openxmlformats.org/officeDocument/2006/relationships/image" Target="../media/image95.emf"/><Relationship Id="rId3" Type="http://schemas.openxmlformats.org/officeDocument/2006/relationships/image" Target="../media/image89.emf"/><Relationship Id="rId7" Type="http://schemas.openxmlformats.org/officeDocument/2006/relationships/image" Target="../media/image91.png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emf"/><Relationship Id="rId11" Type="http://schemas.openxmlformats.org/officeDocument/2006/relationships/image" Target="../media/image84.jpg"/><Relationship Id="rId5" Type="http://schemas.openxmlformats.org/officeDocument/2006/relationships/image" Target="../media/image90.emf"/><Relationship Id="rId10" Type="http://schemas.openxmlformats.org/officeDocument/2006/relationships/image" Target="../media/image93.emf"/><Relationship Id="rId4" Type="http://schemas.openxmlformats.org/officeDocument/2006/relationships/image" Target="../media/image38.emf"/><Relationship Id="rId9" Type="http://schemas.openxmlformats.org/officeDocument/2006/relationships/image" Target="../media/image8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tch/SpokeDartsPubli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emf"/><Relationship Id="rId4" Type="http://schemas.openxmlformats.org/officeDocument/2006/relationships/image" Target="../media/image9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3BA169-4505-1A42-89E1-EAC659C80A73}"/>
              </a:ext>
            </a:extLst>
          </p:cNvPr>
          <p:cNvSpPr txBox="1"/>
          <p:nvPr/>
        </p:nvSpPr>
        <p:spPr>
          <a:xfrm>
            <a:off x="7995844" y="5947037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SIGGRAPH 2018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18 minutes talk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15 Aug 10:45 am session talk 4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West Building, Room 109-110</a:t>
            </a:r>
          </a:p>
        </p:txBody>
      </p:sp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C80573C-1C68-464C-8926-194EECF6A511}"/>
              </a:ext>
            </a:extLst>
          </p:cNvPr>
          <p:cNvGrpSpPr/>
          <p:nvPr/>
        </p:nvGrpSpPr>
        <p:grpSpPr>
          <a:xfrm>
            <a:off x="5191463" y="4572212"/>
            <a:ext cx="7542251" cy="2311400"/>
            <a:chOff x="5191463" y="4572212"/>
            <a:chExt cx="7542251" cy="23114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EFE984-0563-2E47-AF0D-7FF24A1D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2814" y="4572212"/>
              <a:ext cx="3390900" cy="2311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B971E0-0555-834B-A5F5-9008C54EBEC5}"/>
                </a:ext>
              </a:extLst>
            </p:cNvPr>
            <p:cNvSpPr txBox="1"/>
            <p:nvPr/>
          </p:nvSpPr>
          <p:spPr>
            <a:xfrm>
              <a:off x="5191463" y="5678259"/>
              <a:ext cx="4341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Small surface area → small void radius</a:t>
              </a:r>
            </a:p>
            <a:p>
              <a:r>
                <a:rPr lang="en-US" dirty="0"/>
                <a:t>  No big gaps!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Proof of saturation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</a:t>
            </a:r>
            <a:endParaRPr lang="en-US" sz="2800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7B280-C815-3948-8DAB-32B4112C1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5" y="485984"/>
            <a:ext cx="3886200" cy="212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650726-B785-7D49-816B-875C3D5DD509}"/>
              </a:ext>
            </a:extLst>
          </p:cNvPr>
          <p:cNvSpPr txBox="1"/>
          <p:nvPr/>
        </p:nvSpPr>
        <p:spPr>
          <a:xfrm>
            <a:off x="7284521" y="186971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there is void outside all disks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C33DAE-44B5-DA49-BBD4-CB8D4A2679AC}"/>
              </a:ext>
            </a:extLst>
          </p:cNvPr>
          <p:cNvGrpSpPr/>
          <p:nvPr/>
        </p:nvGrpSpPr>
        <p:grpSpPr>
          <a:xfrm>
            <a:off x="6863464" y="710802"/>
            <a:ext cx="5152757" cy="2833178"/>
            <a:chOff x="6578608" y="1744845"/>
            <a:chExt cx="5152757" cy="283317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866247-1569-8F48-893B-802895D25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88" y="1784119"/>
              <a:ext cx="400645" cy="831518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4C76CF-D971-404E-B791-350BC1EA790F}"/>
                </a:ext>
              </a:extLst>
            </p:cNvPr>
            <p:cNvSpPr txBox="1"/>
            <p:nvPr/>
          </p:nvSpPr>
          <p:spPr>
            <a:xfrm>
              <a:off x="6578608" y="3377694"/>
              <a:ext cx="515275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disk</a:t>
              </a:r>
            </a:p>
            <a:p>
              <a:r>
                <a:rPr lang="en-US" dirty="0"/>
                <a:t>  Missed 12 times, so area is probably small,</a:t>
              </a:r>
              <a:br>
                <a:rPr lang="en-US" dirty="0"/>
              </a:br>
              <a:r>
                <a:rPr lang="en-US" dirty="0"/>
                <a:t>  R = area(shared) / area(disk)</a:t>
              </a:r>
            </a:p>
            <a:p>
              <a:r>
                <a:rPr lang="en-US" dirty="0"/>
                <a:t>  i.e. Probability of 12 misses = 𝝥 (1-R)</a:t>
              </a:r>
              <a:r>
                <a:rPr lang="en-US" baseline="30000" dirty="0"/>
                <a:t>12</a:t>
              </a:r>
              <a:r>
                <a:rPr lang="en-US" dirty="0"/>
                <a:t> &lt; e</a:t>
              </a:r>
              <a:r>
                <a:rPr lang="en-US" baseline="30000" dirty="0"/>
                <a:t>(-12R)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F642F4-E0A8-FF41-BB20-9153DEDAC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233" y="1744845"/>
              <a:ext cx="266248" cy="87079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84C6F8-1ADF-FC45-BF6C-4BCC490F5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117" y="2038443"/>
              <a:ext cx="670116" cy="59578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196735-F07B-2E41-AD5A-B1EF5ED6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108" y="1976490"/>
              <a:ext cx="630633" cy="64602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7F5099-F352-0C4A-B753-DA9FA2CA7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517" y="2634225"/>
              <a:ext cx="517716" cy="745511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0922B-33FF-8B47-B057-C8D0D33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90233" y="2634225"/>
              <a:ext cx="637508" cy="67613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6A4F381-C0F7-DB48-9C47-4BDA4761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5787575-E84C-7C43-B035-67F02C63D1C3}"/>
              </a:ext>
            </a:extLst>
          </p:cNvPr>
          <p:cNvSpPr txBox="1"/>
          <p:nvPr/>
        </p:nvSpPr>
        <p:spPr>
          <a:xfrm>
            <a:off x="6277506" y="3899272"/>
            <a:ext cx="5375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disks </a:t>
            </a:r>
            <a:br>
              <a:rPr lang="en-US" dirty="0"/>
            </a:br>
            <a:r>
              <a:rPr lang="en-US" dirty="0"/>
              <a:t>  Probability all missed = product of probabilities</a:t>
            </a:r>
          </a:p>
          <a:p>
            <a:r>
              <a:rPr lang="en-US" dirty="0"/>
              <a:t>  p = 𝚷 e</a:t>
            </a:r>
            <a:r>
              <a:rPr lang="en-US" baseline="30000" dirty="0"/>
              <a:t>(-12 </a:t>
            </a:r>
            <a:r>
              <a:rPr lang="en-US" baseline="30000" dirty="0" err="1"/>
              <a:t>R_i</a:t>
            </a:r>
            <a:r>
              <a:rPr lang="en-US" baseline="30000" dirty="0"/>
              <a:t>) </a:t>
            </a:r>
            <a:r>
              <a:rPr lang="en-US" dirty="0"/>
              <a:t>= e</a:t>
            </a:r>
            <a:r>
              <a:rPr lang="en-US" baseline="30000" dirty="0"/>
              <a:t>-12 𝚺 </a:t>
            </a:r>
            <a:r>
              <a:rPr lang="en-US" baseline="30000" dirty="0" err="1"/>
              <a:t>R_i</a:t>
            </a:r>
            <a:r>
              <a:rPr lang="en-US" dirty="0"/>
              <a:t>. So area sum is small.</a:t>
            </a:r>
          </a:p>
        </p:txBody>
      </p:sp>
    </p:spTree>
    <p:extLst>
      <p:ext uri="{BB962C8B-B14F-4D97-AF65-F5344CB8AC3E}">
        <p14:creationId xmlns:p14="http://schemas.microsoft.com/office/powerpoint/2010/main" val="2271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DA461F-F498-7F46-B230-85807A3DE59E}"/>
              </a:ext>
            </a:extLst>
          </p:cNvPr>
          <p:cNvSpPr/>
          <p:nvPr/>
        </p:nvSpPr>
        <p:spPr>
          <a:xfrm>
            <a:off x="564480" y="831737"/>
            <a:ext cx="5031606" cy="2653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EFE984-0563-2E47-AF0D-7FF24A1D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814" y="4572212"/>
            <a:ext cx="3390900" cy="2311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Structure of saturation guarantee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CA3AE-8430-3C42-8350-7FE816C9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75" y="1035950"/>
            <a:ext cx="4400019" cy="50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AC6-7162-7F43-B618-D1C80089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256" y="1746165"/>
            <a:ext cx="536454" cy="31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317DA-E671-A748-8472-D457EC738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75" y="2145058"/>
            <a:ext cx="4473172" cy="110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F02E882-E9B3-A24C-A46D-ADDCC2449E08}"/>
              </a:ext>
            </a:extLst>
          </p:cNvPr>
          <p:cNvSpPr txBox="1"/>
          <p:nvPr/>
        </p:nvSpPr>
        <p:spPr>
          <a:xfrm>
            <a:off x="564480" y="37904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7AEE9-4E96-374E-BED6-B05BC7068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99" y="4230285"/>
            <a:ext cx="21082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74CD3-A9C0-B04E-8B54-8ABE5E195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821" y="4828469"/>
            <a:ext cx="622300" cy="203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2A43CFF-4C42-654B-B723-D89C9706BC8F}"/>
              </a:ext>
            </a:extLst>
          </p:cNvPr>
          <p:cNvSpPr txBox="1"/>
          <p:nvPr/>
        </p:nvSpPr>
        <p:spPr>
          <a:xfrm>
            <a:off x="1748577" y="470543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chance beta exceeded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A9FF23-C1A6-194C-8456-9A1F54147AE7}"/>
              </a:ext>
            </a:extLst>
          </p:cNvPr>
          <p:cNvSpPr txBox="1"/>
          <p:nvPr/>
        </p:nvSpPr>
        <p:spPr>
          <a:xfrm>
            <a:off x="1739604" y="5145082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#misses, failed candidates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55229-2129-854C-8431-9B5863D53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413" y="5597004"/>
            <a:ext cx="685800" cy="330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D1B5D94-8566-F646-BE48-50811E71FF35}"/>
              </a:ext>
            </a:extLst>
          </p:cNvPr>
          <p:cNvSpPr txBox="1"/>
          <p:nvPr/>
        </p:nvSpPr>
        <p:spPr>
          <a:xfrm>
            <a:off x="1808587" y="561698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FAC59-C665-CE4B-9707-434929B21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275" y="5234629"/>
            <a:ext cx="8509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B5CD21-D203-E443-AAC5-D7E5D0409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5730" y="6430792"/>
            <a:ext cx="1514167" cy="3466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41FC958-2C6F-744A-9A1B-5937BBF10016}"/>
              </a:ext>
            </a:extLst>
          </p:cNvPr>
          <p:cNvGrpSpPr/>
          <p:nvPr/>
        </p:nvGrpSpPr>
        <p:grpSpPr>
          <a:xfrm>
            <a:off x="6626183" y="494498"/>
            <a:ext cx="4676280" cy="1007075"/>
            <a:chOff x="6626183" y="494498"/>
            <a:chExt cx="4676280" cy="1007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DB0E25-5442-4C46-8581-71821F7045C3}"/>
                </a:ext>
              </a:extLst>
            </p:cNvPr>
            <p:cNvSpPr txBox="1"/>
            <p:nvPr/>
          </p:nvSpPr>
          <p:spPr>
            <a:xfrm>
              <a:off x="6626183" y="494498"/>
              <a:ext cx="467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Magic values for dimensional independence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4D5E-BB64-7349-A9CD-C929D0BF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52004" y="886118"/>
              <a:ext cx="3331663" cy="61545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16C7FD-0228-D94C-938A-15EF52EB934B}"/>
              </a:ext>
            </a:extLst>
          </p:cNvPr>
          <p:cNvSpPr txBox="1"/>
          <p:nvPr/>
        </p:nvSpPr>
        <p:spPr>
          <a:xfrm>
            <a:off x="564480" y="6073679"/>
            <a:ext cx="27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to pick any three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52F3A7-331B-B34B-A19C-FB255A1EC996}"/>
              </a:ext>
            </a:extLst>
          </p:cNvPr>
          <p:cNvGrpSpPr/>
          <p:nvPr/>
        </p:nvGrpSpPr>
        <p:grpSpPr>
          <a:xfrm>
            <a:off x="6455802" y="1561499"/>
            <a:ext cx="4688878" cy="2130477"/>
            <a:chOff x="6455802" y="1561499"/>
            <a:chExt cx="4688878" cy="21304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786680-B7D7-C140-BC72-E55912258232}"/>
                </a:ext>
              </a:extLst>
            </p:cNvPr>
            <p:cNvGrpSpPr/>
            <p:nvPr/>
          </p:nvGrpSpPr>
          <p:grpSpPr>
            <a:xfrm>
              <a:off x="6455802" y="1561499"/>
              <a:ext cx="4688878" cy="2130477"/>
              <a:chOff x="6455802" y="1561499"/>
              <a:chExt cx="4688878" cy="213047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063096-7DB1-3F4F-900C-CE8CCA3B777E}"/>
                  </a:ext>
                </a:extLst>
              </p:cNvPr>
              <p:cNvSpPr/>
              <p:nvPr/>
            </p:nvSpPr>
            <p:spPr>
              <a:xfrm>
                <a:off x="6455802" y="1561499"/>
                <a:ext cx="4688878" cy="21304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5B3FF46-CFB4-1740-AD28-3879C4500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2004" y="2019467"/>
                <a:ext cx="946244" cy="21772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0B43F1-F114-6142-8DF2-E6BDA1EDCFE8}"/>
                  </a:ext>
                </a:extLst>
              </p:cNvPr>
              <p:cNvSpPr txBox="1"/>
              <p:nvPr/>
            </p:nvSpPr>
            <p:spPr>
              <a:xfrm>
                <a:off x="6600950" y="1561499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F1F1A23-8403-2046-BE7B-6A34DCB0F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46398" y="3184910"/>
                <a:ext cx="1878906" cy="27654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9FA3D9-F0C9-BC46-B80D-2813602B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97148" y="2398219"/>
                <a:ext cx="698500" cy="266700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6AE684-24E0-5F43-8581-22BB9F9B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13230" y="2348866"/>
              <a:ext cx="1009210" cy="2504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D577F0-0C49-894D-AD4F-F58A7786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46398" y="2779079"/>
              <a:ext cx="2477669" cy="31362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D0CCB1-185B-4F46-A5CD-3BD976B48BB7}"/>
              </a:ext>
            </a:extLst>
          </p:cNvPr>
          <p:cNvGrpSpPr/>
          <p:nvPr/>
        </p:nvGrpSpPr>
        <p:grpSpPr>
          <a:xfrm>
            <a:off x="6455802" y="3784178"/>
            <a:ext cx="4688878" cy="605467"/>
            <a:chOff x="6455802" y="3784178"/>
            <a:chExt cx="4688878" cy="6054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9EFCEB1-E451-F044-8093-F5F1E55009EC}"/>
                </a:ext>
              </a:extLst>
            </p:cNvPr>
            <p:cNvSpPr/>
            <p:nvPr/>
          </p:nvSpPr>
          <p:spPr>
            <a:xfrm>
              <a:off x="6455802" y="3784178"/>
              <a:ext cx="4688878" cy="605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19A2B5-EFC0-9243-95ED-D65485FC2607}"/>
                </a:ext>
              </a:extLst>
            </p:cNvPr>
            <p:cNvSpPr txBox="1"/>
            <p:nvPr/>
          </p:nvSpPr>
          <p:spPr>
            <a:xfrm>
              <a:off x="6600950" y="378417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e.g.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79B8F4-0906-9A45-A610-1850A754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05254" y="4072054"/>
              <a:ext cx="2629393" cy="240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058F318-9813-D64D-8932-3E6A4611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299485" y="3816015"/>
              <a:ext cx="2517280" cy="240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3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Saturation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075384"/>
            <a:ext cx="6044537" cy="11095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Theory: Beta = constant</a:t>
            </a:r>
          </a:p>
          <a:p>
            <a:r>
              <a:rPr lang="en-US" dirty="0"/>
              <a:t>Practice: Beta varies with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Increases (but converges for high d?)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Distribution narrows, consistent with theory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402A-44CD-3542-A667-CA772172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14" y="86175"/>
            <a:ext cx="3352290" cy="23827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96F76-38F6-BD4F-B26A-2194E65FE311}"/>
              </a:ext>
            </a:extLst>
          </p:cNvPr>
          <p:cNvGrpSpPr/>
          <p:nvPr/>
        </p:nvGrpSpPr>
        <p:grpSpPr>
          <a:xfrm>
            <a:off x="85964" y="4325180"/>
            <a:ext cx="11093665" cy="369332"/>
            <a:chOff x="92840" y="4274024"/>
            <a:chExt cx="1109366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D0DDE6-B4AA-3A43-993D-5CA619FB0B5A}"/>
                </a:ext>
              </a:extLst>
            </p:cNvPr>
            <p:cNvSpPr txBox="1"/>
            <p:nvPr/>
          </p:nvSpPr>
          <p:spPr>
            <a:xfrm>
              <a:off x="852085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1267E4-8E06-5641-B380-D1E67D7A8260}"/>
                </a:ext>
              </a:extLst>
            </p:cNvPr>
            <p:cNvSpPr txBox="1"/>
            <p:nvPr/>
          </p:nvSpPr>
          <p:spPr>
            <a:xfrm>
              <a:off x="614341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48DE8E-B972-9E46-BF84-C1931F9E9971}"/>
                </a:ext>
              </a:extLst>
            </p:cNvPr>
            <p:cNvSpPr txBox="1"/>
            <p:nvPr/>
          </p:nvSpPr>
          <p:spPr>
            <a:xfrm>
              <a:off x="92840" y="4274024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 =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08AE2-836D-E94C-8F97-8B2DDC314BEB}"/>
                </a:ext>
              </a:extLst>
            </p:cNvPr>
            <p:cNvSpPr txBox="1"/>
            <p:nvPr/>
          </p:nvSpPr>
          <p:spPr>
            <a:xfrm>
              <a:off x="3784267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B9F6B2-68A3-5644-8BFA-A61A468F6DCB}"/>
                </a:ext>
              </a:extLst>
            </p:cNvPr>
            <p:cNvSpPr txBox="1"/>
            <p:nvPr/>
          </p:nvSpPr>
          <p:spPr>
            <a:xfrm>
              <a:off x="10880011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4A9D890-31CA-C444-B541-21DB657E61FC}"/>
              </a:ext>
            </a:extLst>
          </p:cNvPr>
          <p:cNvSpPr txBox="1"/>
          <p:nvPr/>
        </p:nvSpPr>
        <p:spPr>
          <a:xfrm rot="16200000">
            <a:off x="-287834" y="5441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24BA5-7F0F-7048-BA32-1D960540A593}"/>
              </a:ext>
            </a:extLst>
          </p:cNvPr>
          <p:cNvSpPr txBox="1"/>
          <p:nvPr/>
        </p:nvSpPr>
        <p:spPr>
          <a:xfrm rot="16200000">
            <a:off x="-523476" y="30674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Spoke-Darts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F1A6FD-9F60-B145-A021-38B777FC7B73}"/>
              </a:ext>
            </a:extLst>
          </p:cNvPr>
          <p:cNvSpPr txBox="1">
            <a:spLocks/>
          </p:cNvSpPr>
          <p:nvPr/>
        </p:nvSpPr>
        <p:spPr>
          <a:xfrm>
            <a:off x="4427456" y="736031"/>
            <a:ext cx="4111527" cy="7412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Beta Spoke-Darts(d) ≈ </a:t>
            </a:r>
            <a:r>
              <a:rPr lang="en-US" sz="1800" dirty="0" err="1"/>
              <a:t>Bridson</a:t>
            </a:r>
            <a:r>
              <a:rPr lang="en-US" sz="1800" dirty="0"/>
              <a:t>(d-1)</a:t>
            </a:r>
            <a:br>
              <a:rPr lang="en-US" sz="1800" dirty="0"/>
            </a:br>
            <a:r>
              <a:rPr lang="en-US" sz="1800" dirty="0"/>
              <a:t>one dimension of saturation “for free”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858146-0EB0-4845-BBA4-37B03C20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830" y="2286000"/>
            <a:ext cx="2377440" cy="2101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A358F9-420F-994D-BC15-1E95A8F97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30" y="4663440"/>
            <a:ext cx="2377440" cy="2089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D60E7C-4C4C-BE41-A5C8-2C1360B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322" y="2286000"/>
            <a:ext cx="2377440" cy="20815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900FEA-0FB9-B443-AC0D-BA61D07ED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322" y="4663440"/>
            <a:ext cx="2377440" cy="2090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C25996-05F9-0740-8CE1-85E2BE85A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170" y="2286000"/>
            <a:ext cx="2377440" cy="20921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70CD33-405C-CF4F-A2E9-9159EF6C1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70" y="4663440"/>
            <a:ext cx="2377440" cy="2095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500490-935B-9A43-9A87-783F9C987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0537" y="2286000"/>
            <a:ext cx="2377440" cy="20796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417A7B-CE6A-FA46-B858-636DCFDFD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0537" y="4663440"/>
            <a:ext cx="2377440" cy="20965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A66C5A-D596-DF44-AD4F-0C48A6AF8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290" y="2292305"/>
            <a:ext cx="2377440" cy="20889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ED5969-DE61-144D-B36D-7DC2C26BC1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290" y="4663440"/>
            <a:ext cx="2377440" cy="208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203A5C-10B4-A449-B07C-16E2735AA1C8}"/>
              </a:ext>
            </a:extLst>
          </p:cNvPr>
          <p:cNvCxnSpPr/>
          <p:nvPr/>
        </p:nvCxnSpPr>
        <p:spPr>
          <a:xfrm>
            <a:off x="1526127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38037D-87A7-6249-ABF0-B9515684C93D}"/>
              </a:ext>
            </a:extLst>
          </p:cNvPr>
          <p:cNvCxnSpPr/>
          <p:nvPr/>
        </p:nvCxnSpPr>
        <p:spPr>
          <a:xfrm>
            <a:off x="403711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07C23FC-FAFD-CD46-A68B-EAD1D0984D26}"/>
              </a:ext>
            </a:extLst>
          </p:cNvPr>
          <p:cNvCxnSpPr/>
          <p:nvPr/>
        </p:nvCxnSpPr>
        <p:spPr>
          <a:xfrm>
            <a:off x="6499115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E81B11-B703-B748-8F99-946BA8492DB0}"/>
              </a:ext>
            </a:extLst>
          </p:cNvPr>
          <p:cNvCxnSpPr/>
          <p:nvPr/>
        </p:nvCxnSpPr>
        <p:spPr>
          <a:xfrm>
            <a:off x="902506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E0E76A-5E71-9B44-AF31-9EAA8B32327A}"/>
              </a:ext>
            </a:extLst>
          </p:cNvPr>
          <p:cNvCxnSpPr/>
          <p:nvPr/>
        </p:nvCxnSpPr>
        <p:spPr>
          <a:xfrm>
            <a:off x="1137065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222BFAC2-0ABE-A241-A524-87EFCB8030FA}"/>
              </a:ext>
            </a:extLst>
          </p:cNvPr>
          <p:cNvSpPr txBox="1">
            <a:spLocks/>
          </p:cNvSpPr>
          <p:nvPr/>
        </p:nvSpPr>
        <p:spPr>
          <a:xfrm>
            <a:off x="720648" y="237744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>
                <a:noFill/>
              </a:rPr>
              <a:t>Output Saturation in Practice,</a:t>
            </a:r>
            <a:r>
              <a:rPr lang="en-US" dirty="0"/>
              <a:t>= better than </a:t>
            </a:r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57BE6-A386-914D-AEE5-47A06F9C23F6}"/>
              </a:ext>
            </a:extLst>
          </p:cNvPr>
          <p:cNvSpPr/>
          <p:nvPr/>
        </p:nvSpPr>
        <p:spPr>
          <a:xfrm>
            <a:off x="10230280" y="429700"/>
            <a:ext cx="796102" cy="14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2E6BF4-430B-C94A-B6AA-F4F05BD07040}"/>
              </a:ext>
            </a:extLst>
          </p:cNvPr>
          <p:cNvSpPr txBox="1"/>
          <p:nvPr/>
        </p:nvSpPr>
        <p:spPr>
          <a:xfrm>
            <a:off x="10313907" y="37022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5B9BD5"/>
                </a:solidFill>
              </a:rPr>
              <a:t>Bridson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1E0D42C-3ACC-A342-B667-6E4C1DEA4258}"/>
              </a:ext>
            </a:extLst>
          </p:cNvPr>
          <p:cNvSpPr/>
          <p:nvPr/>
        </p:nvSpPr>
        <p:spPr>
          <a:xfrm>
            <a:off x="10455507" y="1155032"/>
            <a:ext cx="812926" cy="228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38152E-C278-5543-B16B-23BFDF3EAD5F}"/>
              </a:ext>
            </a:extLst>
          </p:cNvPr>
          <p:cNvSpPr txBox="1"/>
          <p:nvPr/>
        </p:nvSpPr>
        <p:spPr>
          <a:xfrm>
            <a:off x="10382137" y="1092015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B9BD5"/>
                </a:solidFill>
              </a:rPr>
              <a:t>Spoke-Darts</a:t>
            </a:r>
          </a:p>
        </p:txBody>
      </p:sp>
    </p:spTree>
    <p:extLst>
      <p:ext uri="{BB962C8B-B14F-4D97-AF65-F5344CB8AC3E}">
        <p14:creationId xmlns:p14="http://schemas.microsoft.com/office/powerpoint/2010/main" val="8541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55" grpId="0"/>
      <p:bldP spid="57" grpId="0" animBg="1"/>
      <p:bldP spid="56" grpId="0"/>
      <p:bldP spid="60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7984BDB-50B3-AE49-8B50-358EB61D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3" y="860446"/>
            <a:ext cx="3205318" cy="1838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AEAFCD-05B8-674F-8D99-2D6E42A3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58" y="1012513"/>
            <a:ext cx="2857331" cy="1505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6166543" y="1224897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Garamond" charset="0"/>
              </a:rPr>
              <a:t>Bridson</a:t>
            </a:r>
            <a:r>
              <a:rPr lang="en-US" b="1" dirty="0">
                <a:solidFill>
                  <a:srgbClr val="00B050"/>
                </a:solidFill>
                <a:latin typeface="Garamond" charset="0"/>
              </a:rPr>
              <a:t> 2007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694781" y="1064599"/>
            <a:ext cx="2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Dart Throwing</a:t>
            </a:r>
            <a:endParaRPr lang="en-US" sz="1200" baseline="30000" dirty="0">
              <a:latin typeface="Garamond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BC23EB-ECD8-4947-B63E-BF04EAC9EFBB}"/>
              </a:ext>
            </a:extLst>
          </p:cNvPr>
          <p:cNvSpPr/>
          <p:nvPr/>
        </p:nvSpPr>
        <p:spPr>
          <a:xfrm>
            <a:off x="6183938" y="1655737"/>
            <a:ext cx="371260" cy="488138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D60833-CBF1-0D43-B037-023E850DAFDE}"/>
              </a:ext>
            </a:extLst>
          </p:cNvPr>
          <p:cNvGrpSpPr/>
          <p:nvPr/>
        </p:nvGrpSpPr>
        <p:grpSpPr>
          <a:xfrm>
            <a:off x="1646966" y="803105"/>
            <a:ext cx="8559082" cy="1321287"/>
            <a:chOff x="1200091" y="803105"/>
            <a:chExt cx="8559082" cy="1321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B81E1-D1A1-3441-B61D-EFB6284FD9A1}"/>
                </a:ext>
              </a:extLst>
            </p:cNvPr>
            <p:cNvSpPr/>
            <p:nvPr/>
          </p:nvSpPr>
          <p:spPr>
            <a:xfrm>
              <a:off x="9387913" y="803105"/>
              <a:ext cx="371260" cy="132128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1DBE73-49AD-E447-B2D6-4D5653BDA309}"/>
                </a:ext>
              </a:extLst>
            </p:cNvPr>
            <p:cNvSpPr/>
            <p:nvPr/>
          </p:nvSpPr>
          <p:spPr>
            <a:xfrm>
              <a:off x="5248492" y="995093"/>
              <a:ext cx="371260" cy="104156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F44C35-818B-6A4E-B4FB-5C9DBD5DD9CE}"/>
                </a:ext>
              </a:extLst>
            </p:cNvPr>
            <p:cNvSpPr/>
            <p:nvPr/>
          </p:nvSpPr>
          <p:spPr>
            <a:xfrm>
              <a:off x="1200091" y="1115724"/>
              <a:ext cx="268705" cy="845309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42149" y="1357205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44B4D-6516-E74D-B4AF-D0D4E9CF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37" y="2858769"/>
            <a:ext cx="3054134" cy="1706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F3FB304-C4B7-8743-B679-972EB4D9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22" y="2829467"/>
            <a:ext cx="2867269" cy="18782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EFEEDA-753F-3249-9F4E-EB8647C09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02" y="4748991"/>
            <a:ext cx="2629726" cy="2629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3E7BBB-76D8-1449-BBE8-B36FE0842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456" y="4694731"/>
            <a:ext cx="2688204" cy="26882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All these have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sharp spike at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annuli inner-radius!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277FF0-6820-0F4B-B13D-09FD5B7806FB}"/>
              </a:ext>
            </a:extLst>
          </p:cNvPr>
          <p:cNvSpPr/>
          <p:nvPr/>
        </p:nvSpPr>
        <p:spPr>
          <a:xfrm>
            <a:off x="6555198" y="1420408"/>
            <a:ext cx="1950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2</a:t>
            </a:r>
            <a:r>
              <a:rPr lang="en-US" sz="1400" baseline="30000" dirty="0">
                <a:solidFill>
                  <a:srgbClr val="C00000"/>
                </a:solidFill>
              </a:rPr>
              <a:t>nd</a:t>
            </a:r>
            <a:r>
              <a:rPr lang="en-US" sz="1400" dirty="0">
                <a:solidFill>
                  <a:srgbClr val="C00000"/>
                </a:solidFill>
              </a:rPr>
              <a:t> discontinuity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annuli outer-radius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1508798" y="2882504"/>
            <a:ext cx="1701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charset="0"/>
              </a:rPr>
              <a:t>Dart throwing images from</a:t>
            </a:r>
          </a:p>
          <a:p>
            <a:r>
              <a:rPr lang="en-US" sz="1100" dirty="0">
                <a:latin typeface="Garamond" charset="0"/>
              </a:rPr>
              <a:t>Blue Noise Sampling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with Controlled Aliasing,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TOG 32:3, 2013.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7FE20A-EE7D-274E-B561-F287D2A66F24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473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78281"/>
            <a:ext cx="5377644" cy="1961171"/>
          </a:xfrm>
        </p:spPr>
        <p:txBody>
          <a:bodyPr>
            <a:noAutofit/>
          </a:bodyPr>
          <a:lstStyle/>
          <a:p>
            <a:r>
              <a:rPr lang="en-US" sz="2400" dirty="0"/>
              <a:t>Eliminate the spike</a:t>
            </a:r>
          </a:p>
          <a:p>
            <a:pPr lvl="1"/>
            <a:r>
              <a:rPr lang="en-US" sz="2000" dirty="0"/>
              <a:t>Post-processing optimization* = expensive, 2d</a:t>
            </a:r>
          </a:p>
          <a:p>
            <a:pPr lvl="1"/>
            <a:r>
              <a:rPr lang="en-US" sz="2000" dirty="0"/>
              <a:t>Sample non-uniform by spoke-length?</a:t>
            </a:r>
            <a:br>
              <a:rPr lang="en-US" sz="2000" dirty="0"/>
            </a:br>
            <a:r>
              <a:rPr lang="en-US" sz="2000" dirty="0"/>
              <a:t>                    uniform by swept volume?</a:t>
            </a:r>
          </a:p>
          <a:p>
            <a:pPr lvl="2"/>
            <a:r>
              <a:rPr lang="en-US" sz="1600" dirty="0"/>
              <a:t>Made things worse! </a:t>
            </a:r>
            <a:br>
              <a:rPr lang="en-US" sz="1600" dirty="0"/>
            </a:br>
            <a:r>
              <a:rPr lang="en-US" sz="1600" dirty="0"/>
              <a:t>Any sharp local rule → global discontinuity </a:t>
            </a:r>
            <a:r>
              <a:rPr lang="en-US" sz="1600" dirty="0">
                <a:sym typeface="Wingdings" pitchFamily="2" charset="2"/>
              </a:rPr>
              <a:t>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-26714" y="6548757"/>
            <a:ext cx="4750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* Blue Noise Sampling with Controlled Aliasing, TOG 32:3, 2013.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D2E013-8247-C849-9992-EFDA0F16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9AD92-F12D-5A4A-BA8D-6415AC8D0EB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BDF48C-40E2-C14B-A864-2D821152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2017CC-DBAF-9245-AC3C-AE3592115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DE72A4C-B875-1445-8E66-D7C2DC064043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6419B31-97B3-4D42-8B79-FE1A993CE55D}"/>
              </a:ext>
            </a:extLst>
          </p:cNvPr>
          <p:cNvSpPr txBox="1">
            <a:spLocks/>
          </p:cNvSpPr>
          <p:nvPr/>
        </p:nvSpPr>
        <p:spPr>
          <a:xfrm>
            <a:off x="64951" y="2942581"/>
            <a:ext cx="5377644" cy="2413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idea, guaranteed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maximum domain-point-to-sample distance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minimum sample-to-sample distance</a:t>
            </a:r>
          </a:p>
          <a:p>
            <a:r>
              <a:rPr lang="en-US" sz="2200" dirty="0"/>
              <a:t>Bad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</a:t>
            </a:r>
            <a:r>
              <a:rPr lang="en-US" dirty="0"/>
              <a:t>=</a:t>
            </a:r>
            <a:r>
              <a:rPr lang="en-US" sz="2000" baseline="-25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 ⟺  𝜝=1</a:t>
            </a:r>
          </a:p>
          <a:p>
            <a:pPr lvl="1"/>
            <a:r>
              <a:rPr lang="en-US" dirty="0"/>
              <a:t>Traditional goal of Maximal Poisson-disk Sampling!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BE1CC-39B4-4C44-8B37-CECF5B8A50B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7401C-5E57-E54B-BF2E-C5414712595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444C28-70A1-D24F-8909-9520139F278D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467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>
            <a:extLst>
              <a:ext uri="{FF2B5EF4-FFF2-40B4-BE49-F238E27FC236}">
                <a16:creationId xmlns:a16="http://schemas.microsoft.com/office/drawing/2014/main" id="{EC9C9BAE-86C1-5340-B0CE-207AF639692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3E773D-0B9F-3747-8848-93E1460E0F52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20AF9A-D9F4-8844-8A78-49C6FAC05EBD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156" name="Flowchart: Connector 12">
              <a:extLst>
                <a:ext uri="{FF2B5EF4-FFF2-40B4-BE49-F238E27FC236}">
                  <a16:creationId xmlns:a16="http://schemas.microsoft.com/office/drawing/2014/main" id="{950774CE-29B6-2741-8AF2-9A3C5FFFA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036935F-E452-4942-97B2-A0FCB7070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8" name="Flowchart: Connector 3">
              <a:extLst>
                <a:ext uri="{FF2B5EF4-FFF2-40B4-BE49-F238E27FC236}">
                  <a16:creationId xmlns:a16="http://schemas.microsoft.com/office/drawing/2014/main" id="{D88F5F35-491B-2D46-AFF8-FDBB22B6864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1678B8C-EB2E-E146-ADA2-B0D25FA7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6626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Canadian Conf. on Comp. Geometry (CCCG) 2012.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BA9CD1E-F9F8-C946-8098-70206EDBA4B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E6529E-4E62-4F41-A81B-3BB24FA0A4A6}"/>
              </a:ext>
            </a:extLst>
          </p:cNvPr>
          <p:cNvGrpSpPr/>
          <p:nvPr/>
        </p:nvGrpSpPr>
        <p:grpSpPr>
          <a:xfrm>
            <a:off x="1315131" y="3949707"/>
            <a:ext cx="822960" cy="822960"/>
            <a:chOff x="7780434" y="277986"/>
            <a:chExt cx="822960" cy="822960"/>
          </a:xfrm>
        </p:grpSpPr>
        <p:sp>
          <p:nvSpPr>
            <p:cNvPr id="133" name="Flowchart: Connector 9">
              <a:extLst>
                <a:ext uri="{FF2B5EF4-FFF2-40B4-BE49-F238E27FC236}">
                  <a16:creationId xmlns:a16="http://schemas.microsoft.com/office/drawing/2014/main" id="{80602176-F49F-054F-9D5A-AAB2E7EC5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id="{9A20CECB-F0AC-374B-BF87-B828E0666E58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6041C63-20A8-6343-B144-FE9DB305D0CF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0E1B8-AF9B-124C-9C12-FE6988BE61D1}"/>
              </a:ext>
            </a:extLst>
          </p:cNvPr>
          <p:cNvSpPr txBox="1"/>
          <p:nvPr/>
        </p:nvSpPr>
        <p:spPr>
          <a:xfrm>
            <a:off x="1420341" y="4607837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inside a blue disk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CD9B476-77C0-5844-ABE6-10769CF8B489}"/>
              </a:ext>
            </a:extLst>
          </p:cNvPr>
          <p:cNvGrpSpPr/>
          <p:nvPr/>
        </p:nvGrpSpPr>
        <p:grpSpPr>
          <a:xfrm>
            <a:off x="1734991" y="5263783"/>
            <a:ext cx="822960" cy="822960"/>
            <a:chOff x="7780434" y="277986"/>
            <a:chExt cx="822960" cy="822960"/>
          </a:xfrm>
        </p:grpSpPr>
        <p:sp>
          <p:nvSpPr>
            <p:cNvPr id="139" name="Flowchart: Connector 9">
              <a:extLst>
                <a:ext uri="{FF2B5EF4-FFF2-40B4-BE49-F238E27FC236}">
                  <a16:creationId xmlns:a16="http://schemas.microsoft.com/office/drawing/2014/main" id="{1F2C542C-71B4-6C4D-817D-1BF9867B6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id="{36285DE5-461D-264E-9EE6-D009C19C2483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13315A8-490D-F949-BE6B-1BB1282A68D8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80CA075-52BE-4F4D-8043-46B8409B9B18}"/>
              </a:ext>
            </a:extLst>
          </p:cNvPr>
          <p:cNvSpPr txBox="1"/>
          <p:nvPr/>
        </p:nvSpPr>
        <p:spPr>
          <a:xfrm>
            <a:off x="2101595" y="5528059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red already </a:t>
            </a:r>
            <a:br>
              <a:rPr lang="en-US" sz="1400" dirty="0"/>
            </a:br>
            <a:r>
              <a:rPr lang="en-US" sz="1400" dirty="0"/>
              <a:t>           covered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79046A-C5A6-3640-A5B1-270C5F492E7B}"/>
              </a:ext>
            </a:extLst>
          </p:cNvPr>
          <p:cNvSpPr txBox="1"/>
          <p:nvPr/>
        </p:nvSpPr>
        <p:spPr>
          <a:xfrm>
            <a:off x="1774308" y="3548149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accept, red covers </a:t>
            </a:r>
            <a:br>
              <a:rPr lang="en-US" sz="1400" dirty="0"/>
            </a:br>
            <a:r>
              <a:rPr lang="en-US" sz="1400" dirty="0"/>
              <a:t>            some white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C6C57F5-BAB0-C240-AE96-125437715E29}"/>
              </a:ext>
            </a:extLst>
          </p:cNvPr>
          <p:cNvGrpSpPr/>
          <p:nvPr/>
        </p:nvGrpSpPr>
        <p:grpSpPr>
          <a:xfrm>
            <a:off x="6663032" y="2087142"/>
            <a:ext cx="391834" cy="2223114"/>
            <a:chOff x="6663032" y="2087142"/>
            <a:chExt cx="391834" cy="222311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F015CE7-2628-EA4A-9D56-A66095BEA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9FAAC00-548C-E544-A27D-2C6163AF4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D471DF-42C6-3B4B-9291-AFFD267BC90F}"/>
              </a:ext>
            </a:extLst>
          </p:cNvPr>
          <p:cNvGrpSpPr/>
          <p:nvPr/>
        </p:nvGrpSpPr>
        <p:grpSpPr>
          <a:xfrm>
            <a:off x="5801324" y="2074834"/>
            <a:ext cx="2298293" cy="1397179"/>
            <a:chOff x="5856630" y="2122958"/>
            <a:chExt cx="2286000" cy="136478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83BAD8-8A6A-0F43-B128-42A43478BBC4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C9ECE-EDA1-F84B-9546-986BBD363A8F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077DB5D8-D7CF-2E45-88A1-2E9310E4411A}"/>
              </a:ext>
            </a:extLst>
          </p:cNvPr>
          <p:cNvSpPr>
            <a:spLocks noChangeAspect="1"/>
          </p:cNvSpPr>
          <p:nvPr/>
        </p:nvSpPr>
        <p:spPr>
          <a:xfrm>
            <a:off x="6887454" y="2710889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4E49BDA-7C24-A742-BB86-794AD9BB4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079" y="2674672"/>
            <a:ext cx="393700" cy="3810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1DF4CEB-A512-0E49-A6FC-AB724CFC3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485" y="2665723"/>
            <a:ext cx="495300" cy="3810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BB10C38-C2E0-0649-9055-E8793877EF4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2803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42" grpId="0"/>
      <p:bldP spid="142" grpId="1"/>
      <p:bldP spid="143" grpId="0"/>
      <p:bldP spid="143" grpId="1"/>
      <p:bldP spid="122" grpId="0" animBg="1"/>
      <p:bldP spid="123" grpId="0" animBg="1"/>
      <p:bldP spid="1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9065452">
            <a:off x="5859543" y="2233189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8479663">
            <a:off x="4857510" y="2557417"/>
            <a:ext cx="2135038" cy="1274657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896351" y="313191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423602" y="3005511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183D709-F15A-4D4A-A5C2-4409D4066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976" y="3095697"/>
            <a:ext cx="393700" cy="3810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6F42D67-1EE9-4B4A-8BE0-0DB97696C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196" y="2565660"/>
            <a:ext cx="495300" cy="381000"/>
          </a:xfrm>
          <a:prstGeom prst="rect">
            <a:avLst/>
          </a:prstGeom>
        </p:spPr>
      </p:pic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9D921CF-6FC0-CA40-BE08-82DC2E6D97A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343319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">
        <p:fade/>
      </p:transition>
    </mc:Choice>
    <mc:Fallback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4994831" y="378504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1987659">
            <a:off x="5895649" y="420675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531210">
            <a:off x="5038831" y="4945030"/>
            <a:ext cx="1901861" cy="1135446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916731" y="5477725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034429" y="483424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rot="3222471" flipV="1">
            <a:off x="7499322" y="2702185"/>
            <a:ext cx="391834" cy="2216724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8296016-9CCD-B445-8117-3F1E9F42035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12620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">
        <p:fade/>
      </p:transition>
    </mc:Choice>
    <mc:Fallback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7604170" y="3885965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140034">
            <a:off x="7366250" y="393341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5489470">
            <a:off x="7780720" y="4755843"/>
            <a:ext cx="1597999" cy="954035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8295664" y="564264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8646118" y="4938230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flipH="1" flipV="1">
            <a:off x="5866178" y="2156935"/>
            <a:ext cx="792426" cy="2155061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  <a:endCxn id="114" idx="4"/>
          </p:cNvCxnSpPr>
          <p:nvPr/>
        </p:nvCxnSpPr>
        <p:spPr>
          <a:xfrm>
            <a:off x="6643972" y="4330724"/>
            <a:ext cx="19197" cy="2268253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E978EED-F4CF-D34E-9D55-FBFFDA61B457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134850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">
        <p:fade/>
      </p:transition>
    </mc:Choice>
    <mc:Fallback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571674">
            <a:off x="6943356" y="4175227"/>
            <a:ext cx="367109" cy="1415176"/>
            <a:chOff x="6646523" y="2156258"/>
            <a:chExt cx="57503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4028326">
              <a:off x="6791300" y="2166968"/>
              <a:ext cx="420895" cy="439628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523" y="2156258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929652">
            <a:off x="6350578" y="4498309"/>
            <a:ext cx="2313015" cy="1380913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443671" y="5142318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7752080" y="4155307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18001F-0900-DA4C-A747-066A1F16206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237888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">
        <p:fade/>
      </p:transition>
    </mc:Choice>
    <mc:Fallback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  <a:br>
              <a:rPr lang="en-US" sz="2400" dirty="0"/>
            </a:br>
            <a:r>
              <a:rPr lang="en-US" sz="2400" dirty="0"/>
              <a:t>especially adaptively!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1972240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9997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35443" y="1932152"/>
            <a:ext cx="2646948" cy="10824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63609" y="5704724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99B8B7-5F8C-744C-8B15-3C5702D39033}"/>
              </a:ext>
            </a:extLst>
          </p:cNvPr>
          <p:cNvSpPr txBox="1">
            <a:spLocks/>
          </p:cNvSpPr>
          <p:nvPr/>
        </p:nvSpPr>
        <p:spPr>
          <a:xfrm>
            <a:off x="4363050" y="2888833"/>
            <a:ext cx="3570915" cy="1155706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Social proof of utility:</a:t>
            </a:r>
            <a:br>
              <a:rPr lang="en-US" sz="2400" dirty="0"/>
            </a:br>
            <a:r>
              <a:rPr lang="en-US" sz="2400" dirty="0" err="1"/>
              <a:t>Bridson</a:t>
            </a:r>
            <a:r>
              <a:rPr lang="en-US" sz="2400" dirty="0"/>
              <a:t> SIGGRAPH 2007</a:t>
            </a:r>
            <a:br>
              <a:rPr lang="en-US" sz="2400" dirty="0"/>
            </a:br>
            <a:r>
              <a:rPr lang="en-US" sz="2400" dirty="0"/>
              <a:t>cited 200 times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8483959">
            <a:off x="6877907" y="4258240"/>
            <a:ext cx="567989" cy="2242422"/>
            <a:chOff x="6648812" y="2131263"/>
            <a:chExt cx="56147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3116041">
              <a:off x="6666742" y="2237900"/>
              <a:ext cx="543549" cy="999089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812" y="2131263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7360646">
            <a:off x="6253344" y="5018712"/>
            <a:ext cx="2051076" cy="1224531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312714" y="5506156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637729" y="595636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437959" y="4327941"/>
            <a:ext cx="2220428" cy="507680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436700" cy="2266868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V="1">
            <a:off x="6662057" y="2054069"/>
            <a:ext cx="487524" cy="2263549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C0174E65-E0EE-B34F-AEBB-961932E9E0E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186010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">
        <p:fade/>
      </p:transition>
    </mc:Choice>
    <mc:Fallback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840132" y="4327941"/>
            <a:ext cx="1818255" cy="1360055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1340338" cy="1843006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H="1" flipV="1">
            <a:off x="5403689" y="2399441"/>
            <a:ext cx="1258368" cy="1918178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7119634-AD78-4541-81BE-7BF44B64B136}"/>
              </a:ext>
            </a:extLst>
          </p:cNvPr>
          <p:cNvCxnSpPr>
            <a:cxnSpLocks/>
            <a:endCxn id="114" idx="6"/>
          </p:cNvCxnSpPr>
          <p:nvPr/>
        </p:nvCxnSpPr>
        <p:spPr>
          <a:xfrm flipV="1">
            <a:off x="6662057" y="4312977"/>
            <a:ext cx="2287112" cy="4641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A0815E4-43D4-1345-A6D9-3FA5AFF438B5}"/>
              </a:ext>
            </a:extLst>
          </p:cNvPr>
          <p:cNvCxnSpPr>
            <a:cxnSpLocks/>
          </p:cNvCxnSpPr>
          <p:nvPr/>
        </p:nvCxnSpPr>
        <p:spPr>
          <a:xfrm flipV="1">
            <a:off x="6670583" y="3716930"/>
            <a:ext cx="2182562" cy="598754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C8E3472A-FA9C-024A-87A1-CD9FAD80EF2D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7855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36E62E7-6022-AC4B-A84E-8DEFE0C7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6" y="824507"/>
            <a:ext cx="3327256" cy="191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997051" y="870950"/>
            <a:ext cx="135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Two-Radii</a:t>
            </a:r>
            <a:endParaRPr lang="en-US" sz="1200" baseline="30000" dirty="0">
              <a:latin typeface="Garamond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09416-6526-1F49-9D49-EBFE1E8799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99" y="870950"/>
            <a:ext cx="329184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03BECD-D43B-C34B-9087-C05FDFC8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30" y="2747188"/>
            <a:ext cx="3019661" cy="18782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5957915" y="794568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Two-Spokes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B29AA-148E-F84E-845E-104B6EEF2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834" y="4745735"/>
            <a:ext cx="2631057" cy="2631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137046" y="1574478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FAAB5-CE9F-3F4A-B237-B24943D2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944" y="4745736"/>
            <a:ext cx="2624328" cy="2631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9E8E8E-3404-EA41-A4EB-EAF363784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1664" y="2882504"/>
            <a:ext cx="3194808" cy="1706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Flat spectrum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no spikes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E3B267-9B13-2C49-A11F-4D74C1412547}"/>
              </a:ext>
            </a:extLst>
          </p:cNvPr>
          <p:cNvSpPr txBox="1"/>
          <p:nvPr/>
        </p:nvSpPr>
        <p:spPr>
          <a:xfrm rot="16200000">
            <a:off x="4104921" y="159980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69DA12-8A87-904D-A79E-8BCEC9C26348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D2C71B-B167-6F44-9CE6-C504824B8E14}"/>
              </a:ext>
            </a:extLst>
          </p:cNvPr>
          <p:cNvSpPr txBox="1"/>
          <p:nvPr/>
        </p:nvSpPr>
        <p:spPr>
          <a:xfrm rot="16200000">
            <a:off x="4124463" y="3403452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A62A95-FBA3-E347-90B5-6C4DD075A3F0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1DE9D3-2750-2145-9D81-9EF3274CB42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0423F4-D52C-C549-A5C3-2DFA39C6A880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49280FA-C1CA-254F-8BA2-68E12B59A8DA}"/>
              </a:ext>
            </a:extLst>
          </p:cNvPr>
          <p:cNvSpPr/>
          <p:nvPr/>
        </p:nvSpPr>
        <p:spPr>
          <a:xfrm>
            <a:off x="9766623" y="3029538"/>
            <a:ext cx="1364893" cy="395809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50070C93-09E0-BD47-9288-4E4F2DDB2754}"/>
              </a:ext>
            </a:extLst>
          </p:cNvPr>
          <p:cNvSpPr txBox="1">
            <a:spLocks/>
          </p:cNvSpPr>
          <p:nvPr/>
        </p:nvSpPr>
        <p:spPr>
          <a:xfrm>
            <a:off x="2027063" y="1517073"/>
            <a:ext cx="3304305" cy="70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2012</a:t>
            </a:r>
            <a:r>
              <a:rPr lang="en-US" sz="1400" dirty="0">
                <a:sym typeface="Wingdings" pitchFamily="2" charset="2"/>
              </a:rPr>
              <a:t> for low-d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7F4A85-6E54-3347-AF97-86E1DCECAF62}"/>
              </a:ext>
            </a:extLst>
          </p:cNvPr>
          <p:cNvSpPr txBox="1"/>
          <p:nvPr/>
        </p:nvSpPr>
        <p:spPr>
          <a:xfrm rot="16200000">
            <a:off x="4095993" y="5771925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7E387E7-2907-BC48-B498-86A3E9637800}"/>
              </a:ext>
            </a:extLst>
          </p:cNvPr>
          <p:cNvSpPr txBox="1">
            <a:spLocks/>
          </p:cNvSpPr>
          <p:nvPr/>
        </p:nvSpPr>
        <p:spPr>
          <a:xfrm>
            <a:off x="5842226" y="1539803"/>
            <a:ext cx="1853386" cy="6615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2018</a:t>
            </a:r>
            <a:r>
              <a:rPr lang="en-US" sz="1400" dirty="0">
                <a:sym typeface="Wingdings" pitchFamily="2" charset="2"/>
              </a:rPr>
              <a:t> for high-d</a:t>
            </a:r>
            <a:endParaRPr lang="en-US" sz="1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C05C8D9-0D30-D544-8F40-1F564B685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177" y="932301"/>
            <a:ext cx="752697" cy="2484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E6FE72-D2F9-4A4C-A87F-528E481231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272" y="893985"/>
            <a:ext cx="752697" cy="2484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DC9B9F-345B-D04E-A2EF-61A573C95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553" y="884941"/>
            <a:ext cx="780095" cy="2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020193-7679-5841-9934-ADE377DD3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299411"/>
            <a:ext cx="10058400" cy="239256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 scaling is perfect: primitives are O(d)</a:t>
            </a:r>
          </a:p>
          <a:p>
            <a:r>
              <a:rPr lang="en-US" dirty="0"/>
              <a:t>n</a:t>
            </a:r>
            <a:r>
              <a:rPr lang="en-US" baseline="30000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neighbors in high dimensions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samples, find neighbors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/>
              <a:t>of n may </a:t>
            </a:r>
            <a:r>
              <a:rPr lang="en-US" dirty="0"/>
              <a:t>have n</a:t>
            </a:r>
            <a:r>
              <a:rPr lang="en-US" baseline="30000" dirty="0"/>
              <a:t> </a:t>
            </a:r>
            <a:r>
              <a:rPr lang="en-US" dirty="0"/>
              <a:t>neighbors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Finding them quickly still won’t prevent n</a:t>
            </a:r>
            <a:r>
              <a:rPr lang="en-US" baseline="30000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Runtime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2F5D8-B399-A04C-BAD6-28D6C699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68" y="810728"/>
            <a:ext cx="1471291" cy="41602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FA3063E-F663-7640-B26A-0CA29C3DB5FF}"/>
              </a:ext>
            </a:extLst>
          </p:cNvPr>
          <p:cNvSpPr txBox="1">
            <a:spLocks/>
          </p:cNvSpPr>
          <p:nvPr/>
        </p:nvSpPr>
        <p:spPr>
          <a:xfrm>
            <a:off x="720648" y="3794156"/>
            <a:ext cx="10058400" cy="22628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Spoke-Darts ≈ </a:t>
            </a:r>
            <a:r>
              <a:rPr lang="en-US" dirty="0" err="1"/>
              <a:t>Bridson</a:t>
            </a:r>
            <a:r>
              <a:rPr lang="en-US" dirty="0"/>
              <a:t> 2007 due to simple primitives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point in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Trim segment by sphere</a:t>
            </a:r>
          </a:p>
          <a:p>
            <a:r>
              <a:rPr lang="en-US" dirty="0"/>
              <a:t>Runtime( Two-Spokes ) &gt; Runtime( One-Spoke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mostly due to 2 × radius of annulus, many more neighbor disks</a:t>
            </a:r>
          </a:p>
        </p:txBody>
      </p:sp>
    </p:spTree>
    <p:extLst>
      <p:ext uri="{BB962C8B-B14F-4D97-AF65-F5344CB8AC3E}">
        <p14:creationId xmlns:p14="http://schemas.microsoft.com/office/powerpoint/2010/main" val="2638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2684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dirty="0">
                <a:hlinkClick r:id="rId3"/>
              </a:rPr>
              <a:t>https://github.com/samitch/SpokeDartsPublic</a:t>
            </a:r>
            <a:endParaRPr lang="en-US" dirty="0"/>
          </a:p>
          <a:p>
            <a:r>
              <a:rPr lang="en-US" dirty="0"/>
              <a:t>Want high-d blue noise?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Spoke-darts line sampling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Guaranteed saturation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Adaptive sampling over general domains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Nearly as easy to implement as </a:t>
            </a:r>
            <a:r>
              <a:rPr lang="en-US" dirty="0" err="1"/>
              <a:t>Bridson</a:t>
            </a:r>
            <a:r>
              <a:rPr lang="en-US" dirty="0"/>
              <a:t> 2007</a:t>
            </a:r>
            <a:br>
              <a:rPr lang="en-US" dirty="0"/>
            </a:br>
            <a:r>
              <a:rPr lang="en-US" dirty="0"/>
              <a:t>(especially since I already did that for you :) </a:t>
            </a:r>
            <a:br>
              <a:rPr lang="en-US" dirty="0"/>
            </a:br>
            <a:r>
              <a:rPr lang="en-US" dirty="0"/>
              <a:t>comparable speed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Want better spectrum?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Two-spokes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Practical to 30d, depending on domain periodicity, application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Prove 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rendering, etc.?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825C73-F048-0742-834F-B57BD5A3427A}"/>
              </a:ext>
            </a:extLst>
          </p:cNvPr>
          <p:cNvGrpSpPr/>
          <p:nvPr/>
        </p:nvGrpSpPr>
        <p:grpSpPr>
          <a:xfrm>
            <a:off x="7421263" y="3805361"/>
            <a:ext cx="3707155" cy="2867304"/>
            <a:chOff x="8166131" y="588911"/>
            <a:chExt cx="3707155" cy="286730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234204-84DC-FC4B-BE9A-ECDCC6830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0322" y="1239629"/>
              <a:ext cx="2730500" cy="1816100"/>
            </a:xfrm>
            <a:prstGeom prst="rect">
              <a:avLst/>
            </a:prstGeom>
          </p:spPr>
        </p:pic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13E917B9-F174-8D4C-8DA8-7DB355D50131}"/>
                </a:ext>
              </a:extLst>
            </p:cNvPr>
            <p:cNvSpPr txBox="1">
              <a:spLocks/>
            </p:cNvSpPr>
            <p:nvPr/>
          </p:nvSpPr>
          <p:spPr>
            <a:xfrm rot="1732484">
              <a:off x="8166131" y="2988564"/>
              <a:ext cx="848929" cy="41990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Motion </a:t>
              </a:r>
              <a:b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</a:b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Plan</a:t>
              </a:r>
            </a:p>
          </p:txBody>
        </p:sp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A47F1949-CCAE-5E44-94A6-D23C2E7BA8DD}"/>
                </a:ext>
              </a:extLst>
            </p:cNvPr>
            <p:cNvSpPr txBox="1">
              <a:spLocks/>
            </p:cNvSpPr>
            <p:nvPr/>
          </p:nvSpPr>
          <p:spPr>
            <a:xfrm rot="1503339">
              <a:off x="11069427" y="1033179"/>
              <a:ext cx="803859" cy="29330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Render</a:t>
              </a: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7EA30408-142D-E448-8792-084C8AA95CC3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8105609" y="967865"/>
              <a:ext cx="1076998" cy="31908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Geometry</a:t>
              </a:r>
            </a:p>
          </p:txBody>
        </p:sp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C7F264EB-9625-9548-853F-DFC5F5CB1C8F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11000882" y="2877739"/>
              <a:ext cx="899880" cy="25707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Optimize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25701C-4FFA-9E48-84A4-D8EC76DD11C2}"/>
              </a:ext>
            </a:extLst>
          </p:cNvPr>
          <p:cNvGrpSpPr/>
          <p:nvPr/>
        </p:nvGrpSpPr>
        <p:grpSpPr>
          <a:xfrm>
            <a:off x="7580412" y="621753"/>
            <a:ext cx="3291840" cy="2807705"/>
            <a:chOff x="8511347" y="3889586"/>
            <a:chExt cx="3291840" cy="28077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7D63A7-8B8D-5645-9854-261B9C4EE12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347" y="4868491"/>
              <a:ext cx="3291840" cy="18288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08B03-D0FD-0848-B5EB-7F3D4BDC96F2}"/>
                </a:ext>
              </a:extLst>
            </p:cNvPr>
            <p:cNvSpPr txBox="1"/>
            <p:nvPr/>
          </p:nvSpPr>
          <p:spPr>
            <a:xfrm>
              <a:off x="9491424" y="5220512"/>
              <a:ext cx="1732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  <a:latin typeface="Garamond" charset="0"/>
                </a:rPr>
                <a:t>Two-Spokes</a:t>
              </a:r>
              <a:endParaRPr lang="en-US" b="1" baseline="30000" dirty="0">
                <a:solidFill>
                  <a:srgbClr val="00B050"/>
                </a:solidFill>
                <a:latin typeface="Garamond" charset="0"/>
              </a:endParaRP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0CF452D4-D628-CA4E-B92F-11B891B10600}"/>
                </a:ext>
              </a:extLst>
            </p:cNvPr>
            <p:cNvSpPr txBox="1">
              <a:spLocks/>
            </p:cNvSpPr>
            <p:nvPr/>
          </p:nvSpPr>
          <p:spPr>
            <a:xfrm>
              <a:off x="9431074" y="5537344"/>
              <a:ext cx="1853386" cy="661501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Eliminate spike: </a:t>
              </a:r>
              <a:br>
                <a:rPr lang="en-US" sz="1600" dirty="0"/>
              </a:br>
              <a:r>
                <a:rPr lang="en-US" sz="1600" dirty="0"/>
                <a:t>solved </a:t>
              </a:r>
              <a:r>
                <a:rPr lang="en-US" sz="1400" dirty="0"/>
                <a:t>2018</a:t>
              </a:r>
              <a:r>
                <a:rPr lang="en-US" sz="1400" dirty="0">
                  <a:sym typeface="Wingdings" pitchFamily="2" charset="2"/>
                </a:rPr>
                <a:t> for high-d</a:t>
              </a:r>
              <a:endParaRPr lang="en-US" sz="1400" dirty="0"/>
            </a:p>
          </p:txBody>
        </p:sp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6BBB7E92-E964-7246-BE60-0A44EF2071C2}"/>
                </a:ext>
              </a:extLst>
            </p:cNvPr>
            <p:cNvSpPr txBox="1">
              <a:spLocks/>
            </p:cNvSpPr>
            <p:nvPr/>
          </p:nvSpPr>
          <p:spPr>
            <a:xfrm>
              <a:off x="8826600" y="3889586"/>
              <a:ext cx="2895595" cy="900259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rgbClr val="00B050"/>
                  </a:solidFill>
                </a:rPr>
                <a:t>Spoke-Darts</a:t>
              </a:r>
              <a:br>
                <a:rPr lang="en-US" sz="1600" b="1" dirty="0">
                  <a:solidFill>
                    <a:srgbClr val="00B050"/>
                  </a:solidFill>
                </a:rPr>
              </a:br>
              <a:r>
                <a:rPr lang="en-US" sz="1600" dirty="0"/>
                <a:t>Blue-noise</a:t>
              </a:r>
              <a:br>
                <a:rPr lang="en-US" sz="1600" dirty="0"/>
              </a:br>
              <a:r>
                <a:rPr lang="en-US" sz="1600" dirty="0"/>
                <a:t>Linear scaling by dimension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44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Spoke-Darts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rendering, 1 slide for each application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04E3-29C8-CB4E-B556-717A955E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 by dimension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DCAEB-C9B0-0647-836B-71ADE32C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1B47-C5F4-F649-A531-E246F08F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35345E9-AEF3-8E45-BB5D-8E373D13C93E}"/>
              </a:ext>
            </a:extLst>
          </p:cNvPr>
          <p:cNvSpPr txBox="1">
            <a:spLocks/>
          </p:cNvSpPr>
          <p:nvPr/>
        </p:nvSpPr>
        <p:spPr>
          <a:xfrm>
            <a:off x="720648" y="1438746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noFill/>
              </a:rPr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point distribution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DB442F-FD54-D042-95F9-C94D0FF253B9}"/>
              </a:ext>
            </a:extLst>
          </p:cNvPr>
          <p:cNvSpPr txBox="1">
            <a:spLocks/>
          </p:cNvSpPr>
          <p:nvPr/>
        </p:nvSpPr>
        <p:spPr>
          <a:xfrm>
            <a:off x="720648" y="1435795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Process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well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D9C8CF-F6F5-DB44-AF8C-090B287A3C76}"/>
              </a:ext>
            </a:extLst>
          </p:cNvPr>
          <p:cNvSpPr txBox="1">
            <a:spLocks/>
          </p:cNvSpPr>
          <p:nvPr/>
        </p:nvSpPr>
        <p:spPr>
          <a:xfrm>
            <a:off x="720648" y="1441697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6"/>
            <a:ext cx="6854563" cy="31538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cubes, diagonal length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refine remaining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discard covered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AA496E-115E-B547-B4DB-05B554515A78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dimension, d.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30 consecutive rejections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82FB3-F819-2E4B-9D00-634C23114084}"/>
              </a:ext>
            </a:extLst>
          </p:cNvPr>
          <p:cNvSpPr txBox="1"/>
          <p:nvPr/>
        </p:nvSpPr>
        <p:spPr>
          <a:xfrm>
            <a:off x="6695476" y="6297079"/>
            <a:ext cx="5442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*Modified to eliminate a background grid and exponential-in-d complexity.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24A04E-BC6C-E844-A88D-0190985FF45A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12" y="1931248"/>
            <a:ext cx="2322039" cy="2322039"/>
            <a:chOff x="7196328" y="1865377"/>
            <a:chExt cx="3163823" cy="3163823"/>
          </a:xfrm>
        </p:grpSpPr>
        <p:sp>
          <p:nvSpPr>
            <p:cNvPr id="111" name="Flowchart: Connector 3">
              <a:extLst>
                <a:ext uri="{FF2B5EF4-FFF2-40B4-BE49-F238E27FC236}">
                  <a16:creationId xmlns:a16="http://schemas.microsoft.com/office/drawing/2014/main" id="{BF807725-865F-F74E-BC52-B7859DAAF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F6EE6-97C7-8E43-93F5-053715ACC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4ED800F-93C2-8940-967F-76FAA93E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782462" y="4423113"/>
            <a:ext cx="2322039" cy="2322039"/>
            <a:chOff x="7196328" y="1865377"/>
            <a:chExt cx="3163823" cy="3163823"/>
          </a:xfrm>
        </p:grpSpPr>
        <p:sp>
          <p:nvSpPr>
            <p:cNvPr id="114" name="Flowchart: Connector 3">
              <a:extLst>
                <a:ext uri="{FF2B5EF4-FFF2-40B4-BE49-F238E27FC236}">
                  <a16:creationId xmlns:a16="http://schemas.microsoft.com/office/drawing/2014/main" id="{93A0EA98-E1B5-1243-BEB5-E2D0B54EA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1D958D-065B-B74A-810D-E76A7D23F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6C1E58-2143-0446-B404-C4F47F3D4EAB}"/>
              </a:ext>
            </a:extLst>
          </p:cNvPr>
          <p:cNvGrpSpPr>
            <a:grpSpLocks noChangeAspect="1"/>
          </p:cNvGrpSpPr>
          <p:nvPr/>
        </p:nvGrpSpPr>
        <p:grpSpPr>
          <a:xfrm>
            <a:off x="1157329" y="5089883"/>
            <a:ext cx="2322039" cy="2322039"/>
            <a:chOff x="7196328" y="1865377"/>
            <a:chExt cx="3163823" cy="3163823"/>
          </a:xfrm>
        </p:grpSpPr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F06A0C23-ECBE-5E40-8E64-488F031F2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65BD0A6-C7AA-6F4F-9740-2FCD02028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2332D53-A4E2-7044-B1FB-BCC3D4CAD7F1}"/>
              </a:ext>
            </a:extLst>
          </p:cNvPr>
          <p:cNvGrpSpPr>
            <a:grpSpLocks noChangeAspect="1"/>
          </p:cNvGrpSpPr>
          <p:nvPr/>
        </p:nvGrpSpPr>
        <p:grpSpPr>
          <a:xfrm>
            <a:off x="3230931" y="4312650"/>
            <a:ext cx="2322039" cy="2322039"/>
            <a:chOff x="7196328" y="1865377"/>
            <a:chExt cx="3163823" cy="3163823"/>
          </a:xfrm>
        </p:grpSpPr>
        <p:sp>
          <p:nvSpPr>
            <p:cNvPr id="120" name="Flowchart: Connector 3">
              <a:extLst>
                <a:ext uri="{FF2B5EF4-FFF2-40B4-BE49-F238E27FC236}">
                  <a16:creationId xmlns:a16="http://schemas.microsoft.com/office/drawing/2014/main" id="{09CB7D7D-8E7C-F74C-8360-3BF911AEE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A6D91D-69A7-B043-85E9-DB9839A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E62C7D-55E8-F344-90DB-96E795539DB5}"/>
              </a:ext>
            </a:extLst>
          </p:cNvPr>
          <p:cNvGrpSpPr>
            <a:grpSpLocks noChangeAspect="1"/>
          </p:cNvGrpSpPr>
          <p:nvPr/>
        </p:nvGrpSpPr>
        <p:grpSpPr>
          <a:xfrm>
            <a:off x="770623" y="2290503"/>
            <a:ext cx="2322039" cy="2322039"/>
            <a:chOff x="7196328" y="1865377"/>
            <a:chExt cx="3163823" cy="3163823"/>
          </a:xfrm>
        </p:grpSpPr>
        <p:sp>
          <p:nvSpPr>
            <p:cNvPr id="123" name="Flowchart: Connector 3">
              <a:extLst>
                <a:ext uri="{FF2B5EF4-FFF2-40B4-BE49-F238E27FC236}">
                  <a16:creationId xmlns:a16="http://schemas.microsoft.com/office/drawing/2014/main" id="{D7518022-450F-B148-B2AC-3A6522D6A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2C0930-33BE-0841-A4CB-B65E4DCE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AAFEEDA-859F-2A43-A495-A47D598F91A4}"/>
              </a:ext>
            </a:extLst>
          </p:cNvPr>
          <p:cNvGrpSpPr>
            <a:grpSpLocks noChangeAspect="1"/>
          </p:cNvGrpSpPr>
          <p:nvPr/>
        </p:nvGrpSpPr>
        <p:grpSpPr>
          <a:xfrm>
            <a:off x="688041" y="1682550"/>
            <a:ext cx="2322039" cy="2322039"/>
            <a:chOff x="7196328" y="1865377"/>
            <a:chExt cx="3163823" cy="3163823"/>
          </a:xfrm>
        </p:grpSpPr>
        <p:sp>
          <p:nvSpPr>
            <p:cNvPr id="126" name="Flowchart: Connector 3">
              <a:extLst>
                <a:ext uri="{FF2B5EF4-FFF2-40B4-BE49-F238E27FC236}">
                  <a16:creationId xmlns:a16="http://schemas.microsoft.com/office/drawing/2014/main" id="{74C122DF-A52A-FA43-9E7C-1A5AA86EE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0D646C7-95CA-6947-A4AF-85F07319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C43F5E-28A4-8344-B19A-FE13A2ED7100}"/>
              </a:ext>
            </a:extLst>
          </p:cNvPr>
          <p:cNvGrpSpPr>
            <a:grpSpLocks noChangeAspect="1"/>
          </p:cNvGrpSpPr>
          <p:nvPr/>
        </p:nvGrpSpPr>
        <p:grpSpPr>
          <a:xfrm>
            <a:off x="2427351" y="1605479"/>
            <a:ext cx="2322039" cy="2322039"/>
            <a:chOff x="7196328" y="1865377"/>
            <a:chExt cx="3163823" cy="3163823"/>
          </a:xfrm>
        </p:grpSpPr>
        <p:sp>
          <p:nvSpPr>
            <p:cNvPr id="129" name="Flowchart: Connector 3">
              <a:extLst>
                <a:ext uri="{FF2B5EF4-FFF2-40B4-BE49-F238E27FC236}">
                  <a16:creationId xmlns:a16="http://schemas.microsoft.com/office/drawing/2014/main" id="{4AE95999-B0B5-974E-8388-D273F02DF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36AF9DA-9896-FB47-8697-A097BE96B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B36606-5DA4-CF4F-8663-21987A828EF4}"/>
              </a:ext>
            </a:extLst>
          </p:cNvPr>
          <p:cNvGrpSpPr>
            <a:grpSpLocks noChangeAspect="1"/>
          </p:cNvGrpSpPr>
          <p:nvPr/>
        </p:nvGrpSpPr>
        <p:grpSpPr>
          <a:xfrm>
            <a:off x="2999811" y="2563688"/>
            <a:ext cx="2322039" cy="2322039"/>
            <a:chOff x="7196328" y="1865377"/>
            <a:chExt cx="3163823" cy="3163823"/>
          </a:xfrm>
        </p:grpSpPr>
        <p:sp>
          <p:nvSpPr>
            <p:cNvPr id="132" name="Flowchart: Connector 3">
              <a:extLst>
                <a:ext uri="{FF2B5EF4-FFF2-40B4-BE49-F238E27FC236}">
                  <a16:creationId xmlns:a16="http://schemas.microsoft.com/office/drawing/2014/main" id="{C470D309-987A-8948-8F1D-8DDA5613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AC11430-D3D2-3D40-9D33-04389E8B0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B10484-7C8D-C347-824B-D68E40FF02B0}"/>
              </a:ext>
            </a:extLst>
          </p:cNvPr>
          <p:cNvGrpSpPr>
            <a:grpSpLocks noChangeAspect="1"/>
          </p:cNvGrpSpPr>
          <p:nvPr/>
        </p:nvGrpSpPr>
        <p:grpSpPr>
          <a:xfrm>
            <a:off x="3416034" y="4592103"/>
            <a:ext cx="2322039" cy="2322039"/>
            <a:chOff x="7196328" y="1865377"/>
            <a:chExt cx="3163823" cy="3163823"/>
          </a:xfrm>
        </p:grpSpPr>
        <p:sp>
          <p:nvSpPr>
            <p:cNvPr id="135" name="Flowchart: Connector 3">
              <a:extLst>
                <a:ext uri="{FF2B5EF4-FFF2-40B4-BE49-F238E27FC236}">
                  <a16:creationId xmlns:a16="http://schemas.microsoft.com/office/drawing/2014/main" id="{F6F42C31-3BFA-DF4F-99C3-4C9D2BA37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9A19F09-62AA-6E40-91FE-87B22DDB0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D9DB37-0FB2-0046-8009-25012CFCE5A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783" y="2775174"/>
            <a:ext cx="2322039" cy="2322039"/>
            <a:chOff x="7196328" y="1865377"/>
            <a:chExt cx="3163823" cy="3163823"/>
          </a:xfrm>
        </p:grpSpPr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8C72A476-A036-834A-B7B8-09A08484A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B763B69-3185-7540-B7F5-DE0BF854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CC578FF-3BE2-264D-B3DC-3A55D6A5EA00}"/>
              </a:ext>
            </a:extLst>
          </p:cNvPr>
          <p:cNvGrpSpPr>
            <a:grpSpLocks noChangeAspect="1"/>
          </p:cNvGrpSpPr>
          <p:nvPr/>
        </p:nvGrpSpPr>
        <p:grpSpPr>
          <a:xfrm>
            <a:off x="401235" y="4034021"/>
            <a:ext cx="2322039" cy="2322039"/>
            <a:chOff x="7196328" y="1865377"/>
            <a:chExt cx="3163823" cy="3163823"/>
          </a:xfrm>
        </p:grpSpPr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D075ADBB-B67A-8445-8757-2B57A6919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F15671B-BCD0-6A4A-840E-D2F73A76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55234" y="1975485"/>
            <a:ext cx="20802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 pseudocode,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modified for exposition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D4EBB2-F191-5143-80C8-E79D7289B935}"/>
              </a:ext>
            </a:extLst>
          </p:cNvPr>
          <p:cNvSpPr txBox="1"/>
          <p:nvPr/>
        </p:nvSpPr>
        <p:spPr>
          <a:xfrm>
            <a:off x="10448899" y="5078452"/>
            <a:ext cx="1292918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ramond" charset="0"/>
              </a:rPr>
              <a:t>30+ depending 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on dimension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400"/>
                            </p:stCondLst>
                            <p:childTnLst>
                              <p:par>
                                <p:cTn id="4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1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300"/>
                            </p:stCondLst>
                            <p:childTnLst>
                              <p:par>
                                <p:cTn id="47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6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00"/>
                            </p:stCondLst>
                            <p:childTnLst>
                              <p:par>
                                <p:cTn id="54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100"/>
                            </p:stCondLst>
                            <p:childTnLst>
                              <p:par>
                                <p:cTn id="61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8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90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300"/>
                            </p:stCondLst>
                            <p:childTnLst>
                              <p:par>
                                <p:cTn id="82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6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7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100"/>
                            </p:stCondLst>
                            <p:childTnLst>
                              <p:par>
                                <p:cTn id="96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BE3C610-4C1C-7B46-856D-03B8CB8D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51" y="4426829"/>
            <a:ext cx="644075" cy="614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3BBB7F-4797-9D4F-9BFF-50B7272A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12C11B-F326-2240-9A2C-A811343FB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38" y="1958399"/>
            <a:ext cx="759146" cy="7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24C91-FF0C-8947-8DA6-7E1BAD05E87A}"/>
              </a:ext>
            </a:extLst>
          </p:cNvPr>
          <p:cNvSpPr txBox="1"/>
          <p:nvPr/>
        </p:nvSpPr>
        <p:spPr>
          <a:xfrm>
            <a:off x="7881660" y="3703290"/>
            <a:ext cx="11224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3225F844-A022-9A4D-ADDD-0B52BF6AB109}"/>
              </a:ext>
            </a:extLst>
          </p:cNvPr>
          <p:cNvSpPr txBox="1">
            <a:spLocks/>
          </p:cNvSpPr>
          <p:nvPr/>
        </p:nvSpPr>
        <p:spPr>
          <a:xfrm>
            <a:off x="5489928" y="249656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Trivial bound on empty volume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i="1" dirty="0"/>
              <a:t>in</a:t>
            </a:r>
            <a:r>
              <a:rPr lang="en-US" sz="2800" dirty="0"/>
              <a:t> </a:t>
            </a:r>
            <a:r>
              <a:rPr lang="en-US" sz="2800" i="1" dirty="0"/>
              <a:t>one</a:t>
            </a:r>
            <a:r>
              <a:rPr lang="en-US" sz="2800" dirty="0"/>
              <a:t> annulus.</a:t>
            </a:r>
          </a:p>
          <a:p>
            <a:pPr algn="ctr"/>
            <a:br>
              <a:rPr lang="en-US" sz="2800" dirty="0"/>
            </a:br>
            <a:r>
              <a:rPr lang="en-US" sz="2800" dirty="0"/>
              <a:t>Unknown if saturated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annuli?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89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45468" y="4316499"/>
            <a:ext cx="2166395" cy="846767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3004146" y="4312898"/>
            <a:ext cx="2139020" cy="88115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3047289" y="3227913"/>
            <a:ext cx="2042512" cy="104834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  <a:endCxn id="169" idx="2"/>
          </p:cNvCxnSpPr>
          <p:nvPr/>
        </p:nvCxnSpPr>
        <p:spPr>
          <a:xfrm flipH="1">
            <a:off x="1573451" y="4304372"/>
            <a:ext cx="1393456" cy="68899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 noChangeAspect="1"/>
          </p:cNvCxnSpPr>
          <p:nvPr/>
        </p:nvCxnSpPr>
        <p:spPr>
          <a:xfrm>
            <a:off x="3014675" y="4312898"/>
            <a:ext cx="1458902" cy="177200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  <a:stCxn id="70" idx="1"/>
            <a:endCxn id="165" idx="1"/>
          </p:cNvCxnSpPr>
          <p:nvPr/>
        </p:nvCxnSpPr>
        <p:spPr>
          <a:xfrm flipH="1" flipV="1">
            <a:off x="1058144" y="3126738"/>
            <a:ext cx="1915596" cy="1138615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2854758" y="4368235"/>
            <a:ext cx="167166" cy="157029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2992963" y="4304806"/>
            <a:ext cx="1919634" cy="132640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flipV="1">
            <a:off x="3011862" y="2011654"/>
            <a:ext cx="465591" cy="229454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1683771" y="4352517"/>
            <a:ext cx="1318298" cy="1874007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8EB76E4-ABB7-874D-9FEC-E568F6C6B85C}"/>
              </a:ext>
            </a:extLst>
          </p:cNvPr>
          <p:cNvCxnSpPr>
            <a:cxnSpLocks/>
          </p:cNvCxnSpPr>
          <p:nvPr/>
        </p:nvCxnSpPr>
        <p:spPr>
          <a:xfrm flipV="1">
            <a:off x="3028570" y="1970992"/>
            <a:ext cx="58337" cy="231857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B2415D-1E46-F74C-A3F7-FF475F19B651}"/>
              </a:ext>
            </a:extLst>
          </p:cNvPr>
          <p:cNvCxnSpPr>
            <a:cxnSpLocks/>
          </p:cNvCxnSpPr>
          <p:nvPr/>
        </p:nvCxnSpPr>
        <p:spPr>
          <a:xfrm flipH="1" flipV="1">
            <a:off x="937901" y="3221379"/>
            <a:ext cx="2059100" cy="1066731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57A1E90-3AD7-9548-A69A-231C31F18C93}"/>
              </a:ext>
            </a:extLst>
          </p:cNvPr>
          <p:cNvCxnSpPr>
            <a:cxnSpLocks/>
          </p:cNvCxnSpPr>
          <p:nvPr/>
        </p:nvCxnSpPr>
        <p:spPr>
          <a:xfrm flipV="1">
            <a:off x="2997001" y="3776491"/>
            <a:ext cx="2243911" cy="52621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808A7A-7C52-6741-9412-0E11228F5DCA}"/>
              </a:ext>
            </a:extLst>
          </p:cNvPr>
          <p:cNvCxnSpPr>
            <a:cxnSpLocks/>
          </p:cNvCxnSpPr>
          <p:nvPr/>
        </p:nvCxnSpPr>
        <p:spPr>
          <a:xfrm flipH="1">
            <a:off x="2561830" y="4338124"/>
            <a:ext cx="441645" cy="2240868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/>
              <a:t>Proposed algorithm</a:t>
            </a:r>
            <a:endParaRPr lang="en-US" sz="2800" dirty="0"/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08" name="Text Placeholder 4">
            <a:extLst>
              <a:ext uri="{FF2B5EF4-FFF2-40B4-BE49-F238E27FC236}">
                <a16:creationId xmlns:a16="http://schemas.microsoft.com/office/drawing/2014/main" id="{2B6A0C47-80F0-4345-9636-C2103B4376D9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1D1E19-E9CF-DD49-ACBC-E8FAFADA8AD7}"/>
              </a:ext>
            </a:extLst>
          </p:cNvPr>
          <p:cNvSpPr txBox="1"/>
          <p:nvPr/>
        </p:nvSpPr>
        <p:spPr>
          <a:xfrm>
            <a:off x="10452073" y="1975485"/>
            <a:ext cx="16834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Spoke-Darts change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from </a:t>
            </a:r>
            <a:r>
              <a:rPr lang="en-US" sz="1400" dirty="0" err="1">
                <a:solidFill>
                  <a:srgbClr val="FF0000"/>
                </a:solidFill>
                <a:latin typeface="Garamond" charset="0"/>
              </a:rPr>
              <a:t>Bridson</a:t>
            </a: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in red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F63C4-57A5-AD4E-9F55-8DEAD4DBDBC5}"/>
              </a:ext>
            </a:extLst>
          </p:cNvPr>
          <p:cNvSpPr txBox="1"/>
          <p:nvPr/>
        </p:nvSpPr>
        <p:spPr>
          <a:xfrm>
            <a:off x="10452073" y="4860194"/>
            <a:ext cx="1037463" cy="7386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12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same for all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dimensions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54221E-3143-2A48-811A-BE1BD94253D5}"/>
              </a:ext>
            </a:extLst>
          </p:cNvPr>
          <p:cNvGrpSpPr/>
          <p:nvPr/>
        </p:nvGrpSpPr>
        <p:grpSpPr>
          <a:xfrm>
            <a:off x="3011019" y="4310504"/>
            <a:ext cx="936804" cy="2124238"/>
            <a:chOff x="3011019" y="4310504"/>
            <a:chExt cx="936804" cy="21242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870ED7-4A87-0E44-A8E6-19EDD03B9869}"/>
                </a:ext>
              </a:extLst>
            </p:cNvPr>
            <p:cNvCxnSpPr>
              <a:cxnSpLocks/>
            </p:cNvCxnSpPr>
            <p:nvPr/>
          </p:nvCxnSpPr>
          <p:spPr>
            <a:xfrm>
              <a:off x="3011019" y="4310504"/>
              <a:ext cx="936804" cy="2124238"/>
            </a:xfrm>
            <a:prstGeom prst="line">
              <a:avLst/>
            </a:prstGeom>
            <a:ln w="508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862265-6EC5-8D4E-8D47-8285548BC00F}"/>
                </a:ext>
              </a:extLst>
            </p:cNvPr>
            <p:cNvSpPr txBox="1"/>
            <p:nvPr/>
          </p:nvSpPr>
          <p:spPr>
            <a:xfrm>
              <a:off x="3285585" y="514289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1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1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3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7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9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4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9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7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100"/>
                            </p:stCondLst>
                            <p:childTnLst>
                              <p:par>
                                <p:cTn id="10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7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600"/>
                            </p:stCondLst>
                            <p:childTnLst>
                              <p:par>
                                <p:cTn id="114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8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900"/>
                            </p:stCondLst>
                            <p:childTnLst>
                              <p:par>
                                <p:cTn id="121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85" y="2878658"/>
            <a:ext cx="885521" cy="8855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/>
              <a:t>Proposed algorithm</a:t>
            </a:r>
            <a:endParaRPr lang="en-US" sz="2800" dirty="0"/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200D50-136B-874B-8007-B0B0FE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13B059D-C8D8-0345-8AE0-BCF0955A0D6B}"/>
              </a:ext>
            </a:extLst>
          </p:cNvPr>
          <p:cNvSpPr txBox="1"/>
          <p:nvPr/>
        </p:nvSpPr>
        <p:spPr>
          <a:xfrm>
            <a:off x="6186706" y="4095943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68754E5-F679-E546-8B06-0E7C5197C338}"/>
              </a:ext>
            </a:extLst>
          </p:cNvPr>
          <p:cNvSpPr txBox="1">
            <a:spLocks/>
          </p:cNvSpPr>
          <p:nvPr/>
        </p:nvSpPr>
        <p:spPr>
          <a:xfrm>
            <a:off x="5272652" y="316633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Provable bound on </a:t>
            </a:r>
            <a:br>
              <a:rPr lang="en-US" sz="2800" dirty="0"/>
            </a:br>
            <a:r>
              <a:rPr lang="en-US" sz="2800" dirty="0"/>
              <a:t>size of a void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annuli!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0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8959</TotalTime>
  <Words>1890</Words>
  <Application>Microsoft Macintosh PowerPoint</Application>
  <PresentationFormat>Widescreen</PresentationFormat>
  <Paragraphs>459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Sandia Theme 1</vt:lpstr>
      <vt:lpstr>Spoke-Darts for  High-Dimensional  Blue-Noise Sampling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What’s wrong with the algorithms we already have?</vt:lpstr>
      <vt:lpstr>PowerPoint Presentation</vt:lpstr>
      <vt:lpstr>PowerPoint Presentation</vt:lpstr>
      <vt:lpstr>PowerPoint Presentation</vt:lpstr>
      <vt:lpstr>PowerPoint Presentation</vt:lpstr>
      <vt:lpstr>Output Saturation in Practice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Runtime</vt:lpstr>
      <vt:lpstr>Conclusions</vt:lpstr>
      <vt:lpstr>Backup slides</vt:lpstr>
      <vt:lpstr>Application: rendering, 1 slide for each application</vt:lpstr>
      <vt:lpstr>Spectra by dimension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160</cp:revision>
  <dcterms:created xsi:type="dcterms:W3CDTF">2017-10-14T01:15:26Z</dcterms:created>
  <dcterms:modified xsi:type="dcterms:W3CDTF">2018-07-20T23:54:50Z</dcterms:modified>
</cp:coreProperties>
</file>